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10.xml" ContentType="application/vnd.openxmlformats-officedocument.themeOverr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11.xml" ContentType="application/vnd.openxmlformats-officedocument.themeOverr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12.xml" ContentType="application/vnd.openxmlformats-officedocument.themeOverr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heme/themeOverride13.xml" ContentType="application/vnd.openxmlformats-officedocument.themeOverr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theme/themeOverride14.xml" ContentType="application/vnd.openxmlformats-officedocument.themeOverr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theme/themeOverride15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8" r:id="rId1"/>
  </p:sldMasterIdLst>
  <p:sldIdLst>
    <p:sldId id="256" r:id="rId2"/>
    <p:sldId id="286" r:id="rId3"/>
    <p:sldId id="288" r:id="rId4"/>
    <p:sldId id="407" r:id="rId5"/>
    <p:sldId id="282" r:id="rId6"/>
    <p:sldId id="374" r:id="rId7"/>
    <p:sldId id="293" r:id="rId8"/>
    <p:sldId id="294" r:id="rId9"/>
    <p:sldId id="291" r:id="rId10"/>
    <p:sldId id="384" r:id="rId11"/>
    <p:sldId id="386" r:id="rId12"/>
    <p:sldId id="296" r:id="rId13"/>
    <p:sldId id="375" r:id="rId14"/>
    <p:sldId id="298" r:id="rId15"/>
    <p:sldId id="390" r:id="rId16"/>
    <p:sldId id="300" r:id="rId17"/>
    <p:sldId id="392" r:id="rId18"/>
    <p:sldId id="377" r:id="rId19"/>
    <p:sldId id="395" r:id="rId20"/>
    <p:sldId id="304" r:id="rId21"/>
    <p:sldId id="306" r:id="rId22"/>
    <p:sldId id="378" r:id="rId23"/>
    <p:sldId id="400" r:id="rId24"/>
    <p:sldId id="308" r:id="rId25"/>
    <p:sldId id="401" r:id="rId26"/>
    <p:sldId id="380" r:id="rId27"/>
    <p:sldId id="404" r:id="rId28"/>
    <p:sldId id="312" r:id="rId29"/>
    <p:sldId id="405" r:id="rId30"/>
    <p:sldId id="314" r:id="rId31"/>
    <p:sldId id="261" r:id="rId32"/>
  </p:sldIdLst>
  <p:sldSz cx="18288000" cy="10287000"/>
  <p:notesSz cx="6858000" cy="9144000"/>
  <p:embeddedFontLst>
    <p:embeddedFont>
      <p:font typeface="Arial Black" panose="020B0A04020102020204" pitchFamily="34" charset="0"/>
      <p:bold r:id="rId33"/>
    </p:embeddedFont>
    <p:embeddedFont>
      <p:font typeface="Century Gothic" panose="020B0502020202020204" pitchFamily="34" charset="0"/>
      <p:regular r:id="rId34"/>
      <p:bold r:id="rId35"/>
      <p:italic r:id="rId36"/>
      <p:boldItalic r:id="rId37"/>
    </p:embeddedFont>
    <p:embeddedFont>
      <p:font typeface="Codec Pro ExtraBold" panose="020B0604020202020204" charset="0"/>
      <p:regular r:id="rId38"/>
    </p:embeddedFont>
    <p:embeddedFont>
      <p:font typeface="Nourd Heavy" panose="020B0604020202020204" charset="0"/>
      <p:regular r:id="rId39"/>
    </p:embeddedFont>
    <p:embeddedFont>
      <p:font typeface="Wingdings 3" panose="05040102010807070707" pitchFamily="18" charset="2"/>
      <p:regular r:id="rId4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amil Gomez Rocha" initials="YGR" lastIdx="25" clrIdx="0">
    <p:extLst>
      <p:ext uri="{19B8F6BF-5375-455C-9EA6-DF929625EA0E}">
        <p15:presenceInfo xmlns:p15="http://schemas.microsoft.com/office/powerpoint/2012/main" userId="2210eaa03e9aefc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2C797"/>
    <a:srgbClr val="468C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22" autoAdjust="0"/>
  </p:normalViewPr>
  <p:slideViewPr>
    <p:cSldViewPr>
      <p:cViewPr varScale="1">
        <p:scale>
          <a:sx n="57" d="100"/>
          <a:sy n="57" d="100"/>
        </p:scale>
        <p:origin x="586" y="2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7.fntdata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20" Type="http://schemas.openxmlformats.org/officeDocument/2006/relationships/slide" Target="slides/slide19.xml"/><Relationship Id="rId41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Users\yamil\OneDrive\Desktop\1.%20Matriz%20de%20seguimiento%20PDD%202024%20-%202027.%20%2031%20DICIEMBRE%202025.%20%20PROCESO.xlsx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oleObject" Target="file:///C:\Users\yamil\OneDrive\Desktop\1.%20Matriz%20de%20seguimiento%20PDD%202024%20-%202027.%20%2031%20DICIEMBRE%202025.%20%20PROCESO.xlsx" TargetMode="Externa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oleObject" Target="file:///C:\Users\yamil\OneDrive\Desktop\1.%20Matriz%20de%20seguimiento%20PDD%202024%20-%202027.%20%2031%20DICIEMBRE%202025.%20%20PROCESO.xlsx" TargetMode="Externa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.xm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oleObject" Target="file:///C:\Users\yamil\OneDrive\Desktop\1.%20Matriz%20de%20seguimiento%20PDD%202024%20-%202027.%20%2031%20DICIEMBRE%202025.%20%20PROCESO.xlsx" TargetMode="Externa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.xm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oleObject" Target="file:///C:\Users\yamil\OneDrive\Desktop\1.%20Matriz%20de%20seguimiento%20PDD%202024%20-%202027.%20%2031%20DICIEMBRE%202025.%20%20PROCESO.xlsx" TargetMode="Externa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4.xml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oleObject" Target="file:///C:\Users\yamil\OneDrive\Desktop\1.%20Matriz%20de%20seguimiento%20PDD%202024%20-%202027.%20%2031%20DICIEMBRE%202025.%20%20PROCESO.xlsx" TargetMode="Externa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5.xml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oleObject" Target="file:///C:\Users\yamil\OneDrive\Desktop\1.%20Matriz%20de%20seguimiento%20PDD%202024%20-%202027.%20%2031%20DICIEMBRE%202025.%20%20PROCESO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C:\Users\yamil\OneDrive\Desktop\1.%20Matriz%20de%20seguimiento%20PDD%202024%20-%202027.%20%2031%20DICIEMBRE%202025.%20%20PROCESO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C:\Users\yamil\OneDrive\Desktop\1.%20Matriz%20de%20seguimiento%20PDD%202024%20-%202027.%20%2031%20DICIEMBRE%202025.%20%20PROCESO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C:\Users\yamil\OneDrive\Desktop\1.%20Matriz%20de%20seguimiento%20PDD%202024%20-%202027.%20%2031%20DICIEMBRE%202025.%20%20PROCESO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file:///C:\Users\yamil\OneDrive\Desktop\1.%20Matriz%20de%20seguimiento%20PDD%202024%20-%202027.%20%2031%20DICIEMBRE%202025.%20%20PROCESO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file:///C:\Users\yamil\OneDrive\Desktop\1.%20Matriz%20de%20seguimiento%20PDD%202024%20-%202027.%20%2031%20DICIEMBRE%202025.%20%20PROCESO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oleObject" Target="file:///C:\Users\yamil\OneDrive\Desktop\1.%20Matriz%20de%20seguimiento%20PDD%202024%20-%202027.%20%2031%20DICIEMBRE%202025.%20%20PROCESO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oleObject" Target="file:///C:\Users\yamil\OneDrive\Desktop\1.%20Matriz%20de%20seguimiento%20PDD%202024%20-%202027.%20%2031%20DICIEMBRE%202025.%20%20PROCESO.xlsx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oleObject" Target="file:///C:\Users\yamil\OneDrive\Desktop\1.%20Matriz%20de%20seguimiento%20PDD%202024%20-%202027.%20%2031%20DICIEMBRE%202025.%20%20PROCESO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LOGRO (%) RESPECTO AL PROGRAMADO PARA LA VIGENCIA 2025. CORTE   31 DICIEMBRE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'SEGUIMIENTO DEL PLAN DE DESARRO'!$M$2</c:f>
              <c:strCache>
                <c:ptCount val="1"/>
                <c:pt idx="0">
                  <c:v>LOGRO (%) RESPECTO AL PROGRAMADO PARA LA VIGENCIA 2025 CORTE  DICIEMBRE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84A2-4DEA-A5A7-59FB85EC32E0}"/>
              </c:ext>
            </c:extLst>
          </c:dPt>
          <c:dPt>
            <c:idx val="2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84A2-4DEA-A5A7-59FB85EC32E0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84A2-4DEA-A5A7-59FB85EC32E0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84A2-4DEA-A5A7-59FB85EC32E0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9-84A2-4DEA-A5A7-59FB85EC32E0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B-84A2-4DEA-A5A7-59FB85EC32E0}"/>
              </c:ext>
            </c:extLst>
          </c:dPt>
          <c:dLbls>
            <c:dLbl>
              <c:idx val="0"/>
              <c:layout>
                <c:manualLayout>
                  <c:x val="1.2033694344163659E-2"/>
                  <c:y val="-1.56250000000000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4A2-4DEA-A5A7-59FB85EC32E0}"/>
                </c:ext>
              </c:extLst>
            </c:dLbl>
            <c:dLbl>
              <c:idx val="1"/>
              <c:layout>
                <c:manualLayout>
                  <c:x val="1.5643802647412757E-2"/>
                  <c:y val="-2.00892857142857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84A2-4DEA-A5A7-59FB85EC32E0}"/>
                </c:ext>
              </c:extLst>
            </c:dLbl>
            <c:dLbl>
              <c:idx val="2"/>
              <c:layout>
                <c:manualLayout>
                  <c:x val="2.1660649819494584E-2"/>
                  <c:y val="-2.90178571428571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4A2-4DEA-A5A7-59FB85EC32E0}"/>
                </c:ext>
              </c:extLst>
            </c:dLbl>
            <c:dLbl>
              <c:idx val="3"/>
              <c:layout>
                <c:manualLayout>
                  <c:x val="9.433962264150943E-3"/>
                  <c:y val="-3.34821428571428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4A2-4DEA-A5A7-59FB85EC32E0}"/>
                </c:ext>
              </c:extLst>
            </c:dLbl>
            <c:dLbl>
              <c:idx val="4"/>
              <c:layout>
                <c:manualLayout>
                  <c:x val="1.6509433962264151E-2"/>
                  <c:y val="-1.78571428571428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4A2-4DEA-A5A7-59FB85EC32E0}"/>
                </c:ext>
              </c:extLst>
            </c:dLbl>
            <c:dLbl>
              <c:idx val="5"/>
              <c:layout>
                <c:manualLayout>
                  <c:x val="9.433962264150943E-3"/>
                  <c:y val="-8.928571428571428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4A2-4DEA-A5A7-59FB85EC32E0}"/>
                </c:ext>
              </c:extLst>
            </c:dLbl>
            <c:dLbl>
              <c:idx val="6"/>
              <c:layout>
                <c:manualLayout>
                  <c:x val="1.179245283018868E-2"/>
                  <c:y val="-1.78571428571429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84A2-4DEA-A5A7-59FB85EC32E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'SEGUIMIENTO DEL PLAN DE DESARRO'!$B$3:$B$9</c:f>
              <c:strCache>
                <c:ptCount val="7"/>
                <c:pt idx="0">
                  <c:v>PLAN DE DESARROLLO CARTAGENA CIUDAD DE DERECHOS 2024 - 2027</c:v>
                </c:pt>
                <c:pt idx="1">
                  <c:v> SEGURIDAD HUMANA
</c:v>
                </c:pt>
                <c:pt idx="2">
                  <c:v> VIDA DIGNA
</c:v>
                </c:pt>
                <c:pt idx="3">
                  <c:v> DESARROLLO ECONÓMICO EQUITATIVO
</c:v>
                </c:pt>
                <c:pt idx="4">
                  <c:v>CARTAGENA CIUDAD CONECTADA Y SOSTENIBLE
</c:v>
                </c:pt>
                <c:pt idx="5">
                  <c:v> INNOVACIÓN PÚBLICA Y PARTICIPACIÓN CIUDADANA
</c:v>
                </c:pt>
                <c:pt idx="6">
                  <c:v>CAPÍTULO DE LOS PUEBLOS Y COMUNIDADES ÉTNICAS
</c:v>
                </c:pt>
              </c:strCache>
            </c:strRef>
          </c:cat>
          <c:val>
            <c:numRef>
              <c:f>'SEGUIMIENTO DEL PLAN DE DESARRO'!$M$3:$M$9</c:f>
              <c:numCache>
                <c:formatCode>0.0%</c:formatCode>
                <c:ptCount val="7"/>
                <c:pt idx="0">
                  <c:v>0.82048422327474613</c:v>
                </c:pt>
                <c:pt idx="1">
                  <c:v>0.8432679950416061</c:v>
                </c:pt>
                <c:pt idx="2">
                  <c:v>0.71761002085769865</c:v>
                </c:pt>
                <c:pt idx="3">
                  <c:v>0.7753023577263406</c:v>
                </c:pt>
                <c:pt idx="4">
                  <c:v>0.83345436158257791</c:v>
                </c:pt>
                <c:pt idx="5">
                  <c:v>0.88279501521466452</c:v>
                </c:pt>
                <c:pt idx="6">
                  <c:v>0.87047558922558932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84A2-4DEA-A5A7-59FB85EC32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862079136"/>
        <c:axId val="862080384"/>
        <c:axId val="0"/>
      </c:bar3DChart>
      <c:catAx>
        <c:axId val="862079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862080384"/>
        <c:crosses val="autoZero"/>
        <c:auto val="1"/>
        <c:lblAlgn val="ctr"/>
        <c:lblOffset val="100"/>
        <c:noMultiLvlLbl val="0"/>
      </c:catAx>
      <c:valAx>
        <c:axId val="8620803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862079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ysClr val="window" lastClr="FFFFFF">
        <a:lumMod val="95000"/>
      </a:sysClr>
    </a:solidFill>
    <a:ln>
      <a:noFill/>
    </a:ln>
    <a:effectLst/>
  </c:spPr>
  <c:txPr>
    <a:bodyPr/>
    <a:lstStyle/>
    <a:p>
      <a:pPr>
        <a:defRPr sz="1500"/>
      </a:pPr>
      <a:endParaRPr lang="es-CO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/>
              <a:t>AVANCE RESPECTO AL CUATRIENIO DE LOS COMPONENTES IMPULSORES LINEA ESTRATEGICA CIUDAD CONECTADA.  31 DE DICIEMBRE DE 2025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'GRAFICAS CIUDAD CONECTADA'!$D$4</c:f>
              <c:strCache>
                <c:ptCount val="1"/>
                <c:pt idx="0">
                  <c:v>ESPERADO  AL CUATRIENIO CORTE DICIEMBRE 2025</c:v>
                </c:pt>
              </c:strCache>
            </c:strRef>
          </c:tx>
          <c:spPr>
            <a:solidFill>
              <a:schemeClr val="tx2">
                <a:lumMod val="65000"/>
                <a:lumOff val="3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-1.7305315203955524E-2"/>
                  <c:y val="-9.536084029934350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E53-4AA9-A128-4C9DF81F23F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'GRAFICAS CIUDAD CONECTADA'!$C$5:$C$12</c:f>
              <c:strCache>
                <c:ptCount val="8"/>
                <c:pt idx="0">
                  <c:v>CARTAGENA CIUDAD CONECTADA Y SOSTENIBLE
</c:v>
                </c:pt>
                <c:pt idx="1">
                  <c:v> Ordenamiento del Territorio y espacio público.
</c:v>
                </c:pt>
                <c:pt idx="2">
                  <c:v> Control Urbanístico y Territorial
</c:v>
                </c:pt>
                <c:pt idx="3">
                  <c:v> Cartagena Amigable con el Ambiente 
</c:v>
                </c:pt>
                <c:pt idx="4">
                  <c:v> Cartagena Adaptada al Clima y Resiliente a los Desastres
</c:v>
                </c:pt>
                <c:pt idx="5">
                  <c:v>Ciudad Histórica y Patrimonial
</c:v>
                </c:pt>
                <c:pt idx="6">
                  <c:v>Infraestructura, Movilidad Sostenible y Accesibilidad para Todos
</c:v>
                </c:pt>
                <c:pt idx="7">
                  <c:v>Cartagena Ordenada Alrededor del Agua
</c:v>
                </c:pt>
              </c:strCache>
            </c:strRef>
          </c:cat>
          <c:val>
            <c:numRef>
              <c:f>'GRAFICAS CIUDAD CONECTADA'!$D$5:$D$12</c:f>
              <c:numCache>
                <c:formatCode>0.0%</c:formatCode>
                <c:ptCount val="8"/>
                <c:pt idx="0">
                  <c:v>0.45219100013434554</c:v>
                </c:pt>
                <c:pt idx="1">
                  <c:v>0.46391147747747752</c:v>
                </c:pt>
                <c:pt idx="2">
                  <c:v>0.28910714285714284</c:v>
                </c:pt>
                <c:pt idx="3">
                  <c:v>0.42034722222222226</c:v>
                </c:pt>
                <c:pt idx="4">
                  <c:v>0.57466101842657324</c:v>
                </c:pt>
                <c:pt idx="5">
                  <c:v>0.45013730158730159</c:v>
                </c:pt>
                <c:pt idx="6">
                  <c:v>0.61280234536891931</c:v>
                </c:pt>
                <c:pt idx="7">
                  <c:v>0.46629952380952377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E53-4AA9-A128-4C9DF81F23F2}"/>
            </c:ext>
          </c:extLst>
        </c:ser>
        <c:ser>
          <c:idx val="1"/>
          <c:order val="1"/>
          <c:tx>
            <c:strRef>
              <c:f>'GRAFICAS CIUDAD CONECTADA'!$E$4</c:f>
              <c:strCache>
                <c:ptCount val="1"/>
                <c:pt idx="0">
                  <c:v>LOGRO VIGENCIA  CORTE 31 DE DICIEMBRE DE 2025 RESPECTO AL CUATRIENIO</c:v>
                </c:pt>
              </c:strCache>
            </c:strRef>
          </c:tx>
          <c:spPr>
            <a:solidFill>
              <a:srgbClr val="FF7C8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E53-4AA9-A128-4C9DF81F23F2}"/>
              </c:ext>
            </c:extLst>
          </c:dPt>
          <c:dPt>
            <c:idx val="1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E53-4AA9-A128-4C9DF81F23F2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2E53-4AA9-A128-4C9DF81F23F2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2E53-4AA9-A128-4C9DF81F23F2}"/>
              </c:ext>
            </c:extLst>
          </c:dPt>
          <c:dPt>
            <c:idx val="4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2E53-4AA9-A128-4C9DF81F23F2}"/>
              </c:ext>
            </c:extLst>
          </c:dPt>
          <c:dPt>
            <c:idx val="5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2E53-4AA9-A128-4C9DF81F23F2}"/>
              </c:ext>
            </c:extLst>
          </c:dPt>
          <c:dPt>
            <c:idx val="6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2E53-4AA9-A128-4C9DF81F23F2}"/>
              </c:ext>
            </c:extLst>
          </c:dPt>
          <c:dPt>
            <c:idx val="7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2E53-4AA9-A128-4C9DF81F23F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'GRAFICAS CIUDAD CONECTADA'!$C$5:$C$12</c:f>
              <c:strCache>
                <c:ptCount val="8"/>
                <c:pt idx="0">
                  <c:v>CARTAGENA CIUDAD CONECTADA Y SOSTENIBLE
</c:v>
                </c:pt>
                <c:pt idx="1">
                  <c:v> Ordenamiento del Territorio y espacio público.
</c:v>
                </c:pt>
                <c:pt idx="2">
                  <c:v> Control Urbanístico y Territorial
</c:v>
                </c:pt>
                <c:pt idx="3">
                  <c:v> Cartagena Amigable con el Ambiente 
</c:v>
                </c:pt>
                <c:pt idx="4">
                  <c:v> Cartagena Adaptada al Clima y Resiliente a los Desastres
</c:v>
                </c:pt>
                <c:pt idx="5">
                  <c:v>Ciudad Histórica y Patrimonial
</c:v>
                </c:pt>
                <c:pt idx="6">
                  <c:v>Infraestructura, Movilidad Sostenible y Accesibilidad para Todos
</c:v>
                </c:pt>
                <c:pt idx="7">
                  <c:v>Cartagena Ordenada Alrededor del Agua
</c:v>
                </c:pt>
              </c:strCache>
            </c:strRef>
          </c:cat>
          <c:val>
            <c:numRef>
              <c:f>'GRAFICAS CIUDAD CONECTADA'!$E$5:$E$12</c:f>
              <c:numCache>
                <c:formatCode>0.0%</c:formatCode>
                <c:ptCount val="8"/>
                <c:pt idx="0">
                  <c:v>0.48114752787939219</c:v>
                </c:pt>
                <c:pt idx="1">
                  <c:v>0.45684270833333329</c:v>
                </c:pt>
                <c:pt idx="2">
                  <c:v>0.40500089285714286</c:v>
                </c:pt>
                <c:pt idx="3">
                  <c:v>0.37340679841269842</c:v>
                </c:pt>
                <c:pt idx="4">
                  <c:v>0.6222393044098441</c:v>
                </c:pt>
                <c:pt idx="5">
                  <c:v>0.33279166666666665</c:v>
                </c:pt>
                <c:pt idx="6">
                  <c:v>0.63722474587285305</c:v>
                </c:pt>
                <c:pt idx="7">
                  <c:v>0.51947152777777772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2E53-4AA9-A128-4C9DF81F23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30551728"/>
        <c:axId val="430545848"/>
      </c:barChart>
      <c:catAx>
        <c:axId val="430551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430545848"/>
        <c:crosses val="autoZero"/>
        <c:auto val="1"/>
        <c:lblAlgn val="ctr"/>
        <c:lblOffset val="100"/>
        <c:noMultiLvlLbl val="0"/>
      </c:catAx>
      <c:valAx>
        <c:axId val="4305458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4305517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solidFill>
      <a:sysClr val="window" lastClr="FFFFFF">
        <a:lumMod val="95000"/>
      </a:sysClr>
    </a:solidFill>
    <a:ln>
      <a:noFill/>
    </a:ln>
    <a:effectLst/>
  </c:spPr>
  <c:txPr>
    <a:bodyPr/>
    <a:lstStyle/>
    <a:p>
      <a:pPr>
        <a:defRPr sz="1600" b="1"/>
      </a:pPr>
      <a:endParaRPr lang="es-CO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4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AVANCE   LINEA ESTRATEGICA CIUDAD CONECTADA VIGENCIA CORTE  </a:t>
            </a:r>
            <a:r>
              <a:rPr lang="es-CO"/>
              <a:t>31 DE DICIEMBRE DE 2025</a:t>
            </a:r>
          </a:p>
        </c:rich>
      </c:tx>
      <c:layout>
        <c:manualLayout>
          <c:xMode val="edge"/>
          <c:yMode val="edge"/>
          <c:x val="0.16276007947693535"/>
          <c:y val="1.792837979000615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4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'GRAFICAS CIUDAD CONECTADA'!$D$119</c:f>
              <c:strCache>
                <c:ptCount val="1"/>
                <c:pt idx="0">
                  <c:v>AVANCE  PARCIAL VIGENCIA  CORTE 31 DE DICIEMBRE DE 2025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1DB-4671-83BB-9D60887142C6}"/>
              </c:ext>
            </c:extLst>
          </c:dPt>
          <c:dPt>
            <c:idx val="1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1DB-4671-83BB-9D60887142C6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1DB-4671-83BB-9D60887142C6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C1DB-4671-83BB-9D60887142C6}"/>
              </c:ext>
            </c:extLst>
          </c:dPt>
          <c:dPt>
            <c:idx val="4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C1DB-4671-83BB-9D60887142C6}"/>
              </c:ext>
            </c:extLst>
          </c:dPt>
          <c:dPt>
            <c:idx val="5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C1DB-4671-83BB-9D60887142C6}"/>
              </c:ext>
            </c:extLst>
          </c:dPt>
          <c:dPt>
            <c:idx val="6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C1DB-4671-83BB-9D60887142C6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C1DB-4671-83BB-9D60887142C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'GRAFICAS CIUDAD CONECTADA'!$C$120:$C$127</c:f>
              <c:strCache>
                <c:ptCount val="8"/>
                <c:pt idx="0">
                  <c:v>CARTAGENA CIUDAD CONECTADA Y SOSTENIBLE
</c:v>
                </c:pt>
                <c:pt idx="1">
                  <c:v> Ordenamiento del Territorio y espacio público.
</c:v>
                </c:pt>
                <c:pt idx="2">
                  <c:v> Control Urbanístico y Territorial
</c:v>
                </c:pt>
                <c:pt idx="3">
                  <c:v> Cartagena Amigable con el Ambiente 
</c:v>
                </c:pt>
                <c:pt idx="4">
                  <c:v> Cartagena Adaptada al Clima y Resiliente a los Desastres
</c:v>
                </c:pt>
                <c:pt idx="5">
                  <c:v>Ciudad Histórica y Patrimonial
</c:v>
                </c:pt>
                <c:pt idx="6">
                  <c:v>Infraestructura, Movilidad Sostenible y Accesibilidad para Todos
</c:v>
                </c:pt>
                <c:pt idx="7">
                  <c:v>Cartagena Ordenada Alrededor del Agua
</c:v>
                </c:pt>
              </c:strCache>
            </c:strRef>
          </c:cat>
          <c:val>
            <c:numRef>
              <c:f>'GRAFICAS CIUDAD CONECTADA'!$D$120:$D$127</c:f>
              <c:numCache>
                <c:formatCode>0.0%</c:formatCode>
                <c:ptCount val="8"/>
                <c:pt idx="0">
                  <c:v>0.83345436158257791</c:v>
                </c:pt>
                <c:pt idx="1">
                  <c:v>0.92518035426731082</c:v>
                </c:pt>
                <c:pt idx="2">
                  <c:v>0.85</c:v>
                </c:pt>
                <c:pt idx="3">
                  <c:v>0.78964986740672216</c:v>
                </c:pt>
                <c:pt idx="4">
                  <c:v>0.98029629629629633</c:v>
                </c:pt>
                <c:pt idx="5">
                  <c:v>0.71249002267573702</c:v>
                </c:pt>
                <c:pt idx="6">
                  <c:v>0.97413734375382754</c:v>
                </c:pt>
                <c:pt idx="7">
                  <c:v>0.73070847701149422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C1DB-4671-83BB-9D60887142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31135832"/>
        <c:axId val="431136224"/>
      </c:barChart>
      <c:catAx>
        <c:axId val="431135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7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431136224"/>
        <c:crosses val="autoZero"/>
        <c:auto val="1"/>
        <c:lblAlgn val="ctr"/>
        <c:lblOffset val="100"/>
        <c:noMultiLvlLbl val="0"/>
      </c:catAx>
      <c:valAx>
        <c:axId val="4311362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7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4311358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ysClr val="window" lastClr="FFFFFF">
        <a:lumMod val="95000"/>
      </a:sysClr>
    </a:solidFill>
    <a:ln>
      <a:noFill/>
    </a:ln>
    <a:effectLst/>
  </c:spPr>
  <c:txPr>
    <a:bodyPr/>
    <a:lstStyle/>
    <a:p>
      <a:pPr>
        <a:defRPr sz="1700" b="1"/>
      </a:pPr>
      <a:endParaRPr lang="es-CO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/>
              <a:t>AVANCE RESPECTO AL CUATRIENIO DE LOS COMPONENTES IMPULSORES LINEA ESTRATEGICA INNOVACIÓN Y PARTICIPACIÓN. 31 DE DICIEMBRE DE 2025.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>
        <c:manualLayout>
          <c:layoutTarget val="inner"/>
          <c:xMode val="edge"/>
          <c:yMode val="edge"/>
          <c:x val="6.2173814017049522E-2"/>
          <c:y val="0.15184659911439732"/>
          <c:w val="0.92445720202573123"/>
          <c:h val="0.5295485736936562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'GRAFICAS INNOVACIÓN Y PARTICIPA'!$D$4</c:f>
              <c:strCache>
                <c:ptCount val="1"/>
                <c:pt idx="0">
                  <c:v>ESPERADO  AL CUATRIENIO CORTE DICIEMBRE 2025</c:v>
                </c:pt>
              </c:strCache>
            </c:strRef>
          </c:tx>
          <c:spPr>
            <a:solidFill>
              <a:schemeClr val="tx2">
                <a:lumMod val="65000"/>
                <a:lumOff val="3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-1.7305315203955524E-2"/>
                  <c:y val="-9.536084029934350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120-453E-BAAA-40A23E82858B}"/>
                </c:ext>
              </c:extLst>
            </c:dLbl>
            <c:dLbl>
              <c:idx val="4"/>
              <c:layout>
                <c:manualLayout>
                  <c:x val="-1.694915379903864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2120-453E-BAAA-40A23E82858B}"/>
                </c:ext>
              </c:extLst>
            </c:dLbl>
            <c:dLbl>
              <c:idx val="5"/>
              <c:layout>
                <c:manualLayout>
                  <c:x val="-1.3182675177030055E-2"/>
                  <c:y val="1.633986928104575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2120-453E-BAAA-40A23E82858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'GRAFICAS INNOVACIÓN Y PARTICIPA'!$C$5:$C$11</c:f>
              <c:strCache>
                <c:ptCount val="7"/>
                <c:pt idx="0">
                  <c:v> INNOVACIÓN PÚBLICA Y PARTICIPACIÓN CIUDADANA
</c:v>
                </c:pt>
                <c:pt idx="1">
                  <c:v>Transparencia y Gobierno Abierto
</c:v>
                </c:pt>
                <c:pt idx="2">
                  <c:v>Fortalecimiento Institucional e Innovación Administrativa
</c:v>
                </c:pt>
                <c:pt idx="3">
                  <c:v> Finanzas Públicas
</c:v>
                </c:pt>
                <c:pt idx="4">
                  <c:v>Cultura Ciudadana
</c:v>
                </c:pt>
                <c:pt idx="5">
                  <c:v>Participación Ciudadana y Acción Comunal
</c:v>
                </c:pt>
                <c:pt idx="6">
                  <c:v>Sistema de Planeación Distrital
</c:v>
                </c:pt>
              </c:strCache>
            </c:strRef>
          </c:cat>
          <c:val>
            <c:numRef>
              <c:f>'GRAFICAS INNOVACIÓN Y PARTICIPA'!$D$5:$D$11</c:f>
              <c:numCache>
                <c:formatCode>0.0%</c:formatCode>
                <c:ptCount val="7"/>
                <c:pt idx="0">
                  <c:v>0.4993734663770556</c:v>
                </c:pt>
                <c:pt idx="1">
                  <c:v>0.44564814814814813</c:v>
                </c:pt>
                <c:pt idx="2">
                  <c:v>0.4688387775963947</c:v>
                </c:pt>
                <c:pt idx="3">
                  <c:v>0.50982794224574346</c:v>
                </c:pt>
                <c:pt idx="4">
                  <c:v>0.5349577019952263</c:v>
                </c:pt>
                <c:pt idx="5">
                  <c:v>0.49043977987101872</c:v>
                </c:pt>
                <c:pt idx="6">
                  <c:v>0.50808654572940293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120-453E-BAAA-40A23E82858B}"/>
            </c:ext>
          </c:extLst>
        </c:ser>
        <c:ser>
          <c:idx val="1"/>
          <c:order val="1"/>
          <c:tx>
            <c:strRef>
              <c:f>'GRAFICAS INNOVACIÓN Y PARTICIPA'!$E$4</c:f>
              <c:strCache>
                <c:ptCount val="1"/>
                <c:pt idx="0">
                  <c:v>LOGRO VIGENCIA  CORTE 31 DE DICIEMBRE DE 2025 RESPECTO AL CUATRIENIO</c:v>
                </c:pt>
              </c:strCache>
            </c:strRef>
          </c:tx>
          <c:spPr>
            <a:solidFill>
              <a:srgbClr val="FF7C8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120-453E-BAAA-40A23E82858B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120-453E-BAAA-40A23E82858B}"/>
              </c:ext>
            </c:extLst>
          </c:dPt>
          <c:dPt>
            <c:idx val="2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2120-453E-BAAA-40A23E82858B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2120-453E-BAAA-40A23E82858B}"/>
              </c:ext>
            </c:extLst>
          </c:dPt>
          <c:dPt>
            <c:idx val="4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2120-453E-BAAA-40A23E82858B}"/>
              </c:ext>
            </c:extLst>
          </c:dPt>
          <c:dPt>
            <c:idx val="5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2120-453E-BAAA-40A23E82858B}"/>
              </c:ext>
            </c:extLst>
          </c:dPt>
          <c:dPt>
            <c:idx val="6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2120-453E-BAAA-40A23E82858B}"/>
              </c:ext>
            </c:extLst>
          </c:dPt>
          <c:dLbls>
            <c:dLbl>
              <c:idx val="0"/>
              <c:layout>
                <c:manualLayout>
                  <c:x val="8.9047195013357075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120-453E-BAAA-40A23E82858B}"/>
                </c:ext>
              </c:extLst>
            </c:dLbl>
            <c:dLbl>
              <c:idx val="2"/>
              <c:layout>
                <c:manualLayout>
                  <c:x val="1.6949153799038573E-2"/>
                  <c:y val="1.47058823529411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120-453E-BAAA-40A23E82858B}"/>
                </c:ext>
              </c:extLst>
            </c:dLbl>
            <c:dLbl>
              <c:idx val="6"/>
              <c:layout>
                <c:manualLayout>
                  <c:x val="1.1130899376669634E-2"/>
                  <c:y val="-4.6377742341383227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2120-453E-BAAA-40A23E82858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'GRAFICAS INNOVACIÓN Y PARTICIPA'!$C$5:$C$11</c:f>
              <c:strCache>
                <c:ptCount val="7"/>
                <c:pt idx="0">
                  <c:v> INNOVACIÓN PÚBLICA Y PARTICIPACIÓN CIUDADANA
</c:v>
                </c:pt>
                <c:pt idx="1">
                  <c:v>Transparencia y Gobierno Abierto
</c:v>
                </c:pt>
                <c:pt idx="2">
                  <c:v>Fortalecimiento Institucional e Innovación Administrativa
</c:v>
                </c:pt>
                <c:pt idx="3">
                  <c:v> Finanzas Públicas
</c:v>
                </c:pt>
                <c:pt idx="4">
                  <c:v>Cultura Ciudadana
</c:v>
                </c:pt>
                <c:pt idx="5">
                  <c:v>Participación Ciudadana y Acción Comunal
</c:v>
                </c:pt>
                <c:pt idx="6">
                  <c:v>Sistema de Planeación Distrital
</c:v>
                </c:pt>
              </c:strCache>
            </c:strRef>
          </c:cat>
          <c:val>
            <c:numRef>
              <c:f>'GRAFICAS INNOVACIÓN Y PARTICIPA'!$E$5:$E$11</c:f>
              <c:numCache>
                <c:formatCode>0.0%</c:formatCode>
                <c:ptCount val="7"/>
                <c:pt idx="0">
                  <c:v>0.54534437455673601</c:v>
                </c:pt>
                <c:pt idx="1">
                  <c:v>0.40580555555555553</c:v>
                </c:pt>
                <c:pt idx="2">
                  <c:v>0.46666914224150913</c:v>
                </c:pt>
                <c:pt idx="3">
                  <c:v>0.77712521124768763</c:v>
                </c:pt>
                <c:pt idx="4">
                  <c:v>0.52344420487663357</c:v>
                </c:pt>
                <c:pt idx="5">
                  <c:v>0.4683245805089773</c:v>
                </c:pt>
                <c:pt idx="6">
                  <c:v>0.56069755291005297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2120-453E-BAAA-40A23E8285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32690376"/>
        <c:axId val="432681752"/>
      </c:barChart>
      <c:catAx>
        <c:axId val="432690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432681752"/>
        <c:crosses val="autoZero"/>
        <c:auto val="1"/>
        <c:lblAlgn val="ctr"/>
        <c:lblOffset val="100"/>
        <c:noMultiLvlLbl val="0"/>
      </c:catAx>
      <c:valAx>
        <c:axId val="4326817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4326903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solidFill>
      <a:sysClr val="window" lastClr="FFFFFF">
        <a:lumMod val="95000"/>
      </a:sysClr>
    </a:solidFill>
    <a:ln>
      <a:noFill/>
    </a:ln>
    <a:effectLst/>
  </c:spPr>
  <c:txPr>
    <a:bodyPr/>
    <a:lstStyle/>
    <a:p>
      <a:pPr>
        <a:defRPr sz="1600" b="1"/>
      </a:pPr>
      <a:endParaRPr lang="es-CO"/>
    </a:p>
  </c:txPr>
  <c:externalData r:id="rId4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AVANCE   LINEA ESTRATEGICA INNOVACIÓN Y PARTICIPACIÓN VIGENCIA CORTE </a:t>
            </a:r>
            <a:r>
              <a:rPr lang="es-CO" dirty="0"/>
              <a:t> 31 DE DICIEMBRE DE 2025.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'GRAFICAS INNOVACIÓN Y PARTICIPA'!$D$108</c:f>
              <c:strCache>
                <c:ptCount val="1"/>
                <c:pt idx="0">
                  <c:v>AVANCE  PARCIAL VIGENCIA  CORTE 31 DE DICIEMBRE DE 2025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08D-4C93-9EBB-6379D99D6240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08D-4C93-9EBB-6379D99D6240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08D-4C93-9EBB-6379D99D6240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808D-4C93-9EBB-6379D99D6240}"/>
              </c:ext>
            </c:extLst>
          </c:dPt>
          <c:dPt>
            <c:idx val="4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808D-4C93-9EBB-6379D99D6240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808D-4C93-9EBB-6379D99D6240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808D-4C93-9EBB-6379D99D6240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808D-4C93-9EBB-6379D99D624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'GRAFICAS INNOVACIÓN Y PARTICIPA'!$C$109:$C$115</c:f>
              <c:strCache>
                <c:ptCount val="7"/>
                <c:pt idx="0">
                  <c:v> INNOVACIÓN PÚBLICA Y PARTICIPACIÓN CIUDADANA
</c:v>
                </c:pt>
                <c:pt idx="1">
                  <c:v>Transparencia y Gobierno Abierto
</c:v>
                </c:pt>
                <c:pt idx="2">
                  <c:v>Fortalecimiento Institucional e Innovación Administrativa
</c:v>
                </c:pt>
                <c:pt idx="3">
                  <c:v> Finanzas Públicas
</c:v>
                </c:pt>
                <c:pt idx="4">
                  <c:v>Cultura Ciudadana
</c:v>
                </c:pt>
                <c:pt idx="5">
                  <c:v>Participación Ciudadana y Acción Comunal
</c:v>
                </c:pt>
                <c:pt idx="6">
                  <c:v>Sistema de Planeación Distrital
</c:v>
                </c:pt>
              </c:strCache>
            </c:strRef>
          </c:cat>
          <c:val>
            <c:numRef>
              <c:f>'GRAFICAS INNOVACIÓN Y PARTICIPA'!$D$109:$D$115</c:f>
              <c:numCache>
                <c:formatCode>0.0%</c:formatCode>
                <c:ptCount val="7"/>
                <c:pt idx="0">
                  <c:v>0.88279501521466452</c:v>
                </c:pt>
                <c:pt idx="1">
                  <c:v>0.77777777777777768</c:v>
                </c:pt>
                <c:pt idx="2">
                  <c:v>0.8024011437908497</c:v>
                </c:pt>
                <c:pt idx="3">
                  <c:v>0.97863502988969042</c:v>
                </c:pt>
                <c:pt idx="4">
                  <c:v>1</c:v>
                </c:pt>
                <c:pt idx="5">
                  <c:v>0.75171893939393941</c:v>
                </c:pt>
                <c:pt idx="6">
                  <c:v>0.87160846560846561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808D-4C93-9EBB-6379D99D62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32692728"/>
        <c:axId val="432684496"/>
      </c:barChart>
      <c:catAx>
        <c:axId val="432692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432684496"/>
        <c:crosses val="autoZero"/>
        <c:auto val="1"/>
        <c:lblAlgn val="ctr"/>
        <c:lblOffset val="100"/>
        <c:noMultiLvlLbl val="0"/>
      </c:catAx>
      <c:valAx>
        <c:axId val="4326844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4326927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ysClr val="window" lastClr="FFFFFF">
        <a:lumMod val="95000"/>
      </a:sysClr>
    </a:solidFill>
    <a:ln>
      <a:noFill/>
    </a:ln>
    <a:effectLst/>
  </c:spPr>
  <c:txPr>
    <a:bodyPr/>
    <a:lstStyle/>
    <a:p>
      <a:pPr>
        <a:defRPr sz="1600" b="1"/>
      </a:pPr>
      <a:endParaRPr lang="es-CO"/>
    </a:p>
  </c:txPr>
  <c:externalData r:id="rId4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/>
              <a:t>AVANCE RESPECTO AL CUATRIENIO DE LOS COMPONENTES IMPULSORES CAPITULO ETNICO. </a:t>
            </a:r>
            <a:r>
              <a:rPr lang="es-ES"/>
              <a:t>31 DE DICIEMBRE DE 2025</a:t>
            </a:r>
            <a:endParaRPr lang="es-CO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'GRAFICAS CAPITULO ETNICO'!$D$4</c:f>
              <c:strCache>
                <c:ptCount val="1"/>
                <c:pt idx="0">
                  <c:v>ESPERADO  AL CUATRIENIO CORTE DICIEMBRE 2025</c:v>
                </c:pt>
              </c:strCache>
            </c:strRef>
          </c:tx>
          <c:spPr>
            <a:solidFill>
              <a:schemeClr val="tx2">
                <a:lumMod val="65000"/>
                <a:lumOff val="3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-1.7305315203955524E-2"/>
                  <c:y val="-9.536084029934350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EA2-41BC-B2BE-0FC7A2292AA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'GRAFICAS CAPITULO ETNICO'!$C$5:$C$7</c:f>
              <c:strCache>
                <c:ptCount val="3"/>
                <c:pt idx="0">
                  <c:v>CAPÍTULO DE LOS PUEBLOS Y COMUNIDADES ÉTNICAS
</c:v>
                </c:pt>
                <c:pt idx="1">
                  <c:v> Fortalecimiento al Desarrollo Afro-Territorial de la Población Negra, Afrocolombiana, Raizal y Palenquera
</c:v>
                </c:pt>
                <c:pt idx="2">
                  <c:v>Territorio Sitio de Paz y Pensamiento Colectivo
</c:v>
                </c:pt>
              </c:strCache>
            </c:strRef>
          </c:cat>
          <c:val>
            <c:numRef>
              <c:f>'GRAFICAS CAPITULO ETNICO'!$D$5:$D$7</c:f>
              <c:numCache>
                <c:formatCode>0.0%</c:formatCode>
                <c:ptCount val="3"/>
                <c:pt idx="0">
                  <c:v>0.31880731922398586</c:v>
                </c:pt>
                <c:pt idx="1">
                  <c:v>0.28329365079365076</c:v>
                </c:pt>
                <c:pt idx="2">
                  <c:v>0.35432098765432096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EA2-41BC-B2BE-0FC7A2292AAB}"/>
            </c:ext>
          </c:extLst>
        </c:ser>
        <c:ser>
          <c:idx val="1"/>
          <c:order val="1"/>
          <c:tx>
            <c:strRef>
              <c:f>'GRAFICAS CAPITULO ETNICO'!$E$4</c:f>
              <c:strCache>
                <c:ptCount val="1"/>
                <c:pt idx="0">
                  <c:v>LOGRO VIGENCIA  CORTE 31 DE DICIEMBRE DE 2025 RESPECTO AL CUATRIENIO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EA2-41BC-B2BE-0FC7A2292AAB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BEA2-41BC-B2BE-0FC7A2292AAB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BEA2-41BC-B2BE-0FC7A2292AA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'GRAFICAS CAPITULO ETNICO'!$C$5:$C$7</c:f>
              <c:strCache>
                <c:ptCount val="3"/>
                <c:pt idx="0">
                  <c:v>CAPÍTULO DE LOS PUEBLOS Y COMUNIDADES ÉTNICAS
</c:v>
                </c:pt>
                <c:pt idx="1">
                  <c:v> Fortalecimiento al Desarrollo Afro-Territorial de la Población Negra, Afrocolombiana, Raizal y Palenquera
</c:v>
                </c:pt>
                <c:pt idx="2">
                  <c:v>Territorio Sitio de Paz y Pensamiento Colectivo
</c:v>
                </c:pt>
              </c:strCache>
            </c:strRef>
          </c:cat>
          <c:val>
            <c:numRef>
              <c:f>'GRAFICAS CAPITULO ETNICO'!$E$5:$E$7</c:f>
              <c:numCache>
                <c:formatCode>0.0%</c:formatCode>
                <c:ptCount val="3"/>
                <c:pt idx="0">
                  <c:v>0.36192553511303516</c:v>
                </c:pt>
                <c:pt idx="1">
                  <c:v>0.35168903318903322</c:v>
                </c:pt>
                <c:pt idx="2">
                  <c:v>0.37216203703703704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EA2-41BC-B2BE-0FC7A2292A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56090656"/>
        <c:axId val="456092224"/>
      </c:barChart>
      <c:catAx>
        <c:axId val="456090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456092224"/>
        <c:crosses val="autoZero"/>
        <c:auto val="1"/>
        <c:lblAlgn val="ctr"/>
        <c:lblOffset val="100"/>
        <c:noMultiLvlLbl val="0"/>
      </c:catAx>
      <c:valAx>
        <c:axId val="4560922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4560906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solidFill>
      <a:sysClr val="window" lastClr="FFFFFF">
        <a:lumMod val="95000"/>
      </a:sysClr>
    </a:solidFill>
    <a:ln>
      <a:noFill/>
    </a:ln>
    <a:effectLst/>
  </c:spPr>
  <c:txPr>
    <a:bodyPr/>
    <a:lstStyle/>
    <a:p>
      <a:pPr>
        <a:defRPr sz="1600" b="1"/>
      </a:pPr>
      <a:endParaRPr lang="es-CO"/>
    </a:p>
  </c:txPr>
  <c:externalData r:id="rId4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sz="192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AVANCE  CAPITULO ETNICO VIGENCIA CORTE  </a:t>
            </a:r>
            <a:r>
              <a:rPr lang="es-ES"/>
              <a:t>31 DE DICIEMBRE DE 2025</a:t>
            </a:r>
            <a:endParaRPr lang="es-CO"/>
          </a:p>
          <a:p>
            <a:pPr algn="ctr" rtl="0">
              <a:defRPr/>
            </a:pPr>
            <a:endParaRPr lang="es-CO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sz="192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'GRAFICAS CAPITULO ETNICO'!$D$61</c:f>
              <c:strCache>
                <c:ptCount val="1"/>
                <c:pt idx="0">
                  <c:v>AVANCE  PARCIAL VIGENCIA  CORTE 31 DE DICIEMBRE DE 2025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FD2-419C-B550-BD0EDB0B56E7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FD2-419C-B550-BD0EDB0B56E7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FD2-419C-B550-BD0EDB0B56E7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7FD2-419C-B550-BD0EDB0B56E7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7FD2-419C-B550-BD0EDB0B56E7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7FD2-419C-B550-BD0EDB0B56E7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7FD2-419C-B550-BD0EDB0B56E7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7FD2-419C-B550-BD0EDB0B56E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'GRAFICAS CAPITULO ETNICO'!$C$62:$C$64</c:f>
              <c:strCache>
                <c:ptCount val="3"/>
                <c:pt idx="0">
                  <c:v>CAPÍTULO DE LOS PUEBLOS Y COMUNIDADES ÉTNICAS
</c:v>
                </c:pt>
                <c:pt idx="1">
                  <c:v> Fortalecimiento al Desarrollo Afro-Territorial de la Población Negra, Afrocolombiana, Raizal y Palenquera
</c:v>
                </c:pt>
                <c:pt idx="2">
                  <c:v>Territorio Sitio de Paz y Pensamiento Colectivo
</c:v>
                </c:pt>
              </c:strCache>
            </c:strRef>
          </c:cat>
          <c:val>
            <c:numRef>
              <c:f>'GRAFICAS CAPITULO ETNICO'!$D$62:$D$64</c:f>
              <c:numCache>
                <c:formatCode>0.0%</c:formatCode>
                <c:ptCount val="3"/>
                <c:pt idx="0">
                  <c:v>0.87047558922558932</c:v>
                </c:pt>
                <c:pt idx="1">
                  <c:v>0.86391414141414147</c:v>
                </c:pt>
                <c:pt idx="2">
                  <c:v>0.87703703703703706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7FD2-419C-B550-BD0EDB0B56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56087912"/>
        <c:axId val="456093008"/>
      </c:barChart>
      <c:catAx>
        <c:axId val="456087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456093008"/>
        <c:crosses val="autoZero"/>
        <c:auto val="1"/>
        <c:lblAlgn val="ctr"/>
        <c:lblOffset val="100"/>
        <c:noMultiLvlLbl val="0"/>
      </c:catAx>
      <c:valAx>
        <c:axId val="4560930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4560879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ysClr val="window" lastClr="FFFFFF">
        <a:lumMod val="95000"/>
      </a:sysClr>
    </a:solidFill>
    <a:ln>
      <a:noFill/>
    </a:ln>
    <a:effectLst/>
  </c:spPr>
  <c:txPr>
    <a:bodyPr/>
    <a:lstStyle/>
    <a:p>
      <a:pPr>
        <a:defRPr sz="1600" b="1"/>
      </a:pPr>
      <a:endParaRPr lang="es-CO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s-CO"/>
              <a:t>LOGRO OBTENIDO  CORTE  31 DICIEMBRE 2025 RESPECTO AL CUATRIENIO. LINEAS ESTRATEGICAS.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'SEGUIMIENTO DEL PLAN DE DESARRO'!$K$2</c:f>
              <c:strCache>
                <c:ptCount val="1"/>
                <c:pt idx="0">
                  <c:v>AVANCE ACUMULADO  CORTE  DICIEMBRE 31 DE 2025 RESPECTO AL CUATRIENIO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DC6-4F8E-AE9D-85BE03A8C7E8}"/>
              </c:ext>
            </c:extLst>
          </c:dPt>
          <c:dPt>
            <c:idx val="1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DC6-4F8E-AE9D-85BE03A8C7E8}"/>
              </c:ext>
            </c:extLst>
          </c:dPt>
          <c:dPt>
            <c:idx val="2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DC6-4F8E-AE9D-85BE03A8C7E8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6DC6-4F8E-AE9D-85BE03A8C7E8}"/>
              </c:ext>
            </c:extLst>
          </c:dPt>
          <c:dPt>
            <c:idx val="4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6DC6-4F8E-AE9D-85BE03A8C7E8}"/>
              </c:ext>
            </c:extLst>
          </c:dPt>
          <c:dPt>
            <c:idx val="5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6DC6-4F8E-AE9D-85BE03A8C7E8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6DC6-4F8E-AE9D-85BE03A8C7E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'SEGUIMIENTO DEL PLAN DE DESARRO'!$B$3:$B$9</c:f>
              <c:strCache>
                <c:ptCount val="7"/>
                <c:pt idx="0">
                  <c:v>PLAN DE DESARROLLO CARTAGENA CIUDAD DE DERECHOS 2024 - 2027</c:v>
                </c:pt>
                <c:pt idx="1">
                  <c:v> SEGURIDAD HUMANA
</c:v>
                </c:pt>
                <c:pt idx="2">
                  <c:v> VIDA DIGNA
</c:v>
                </c:pt>
                <c:pt idx="3">
                  <c:v> DESARROLLO ECONÓMICO EQUITATIVO
</c:v>
                </c:pt>
                <c:pt idx="4">
                  <c:v>CARTAGENA CIUDAD CONECTADA Y SOSTENIBLE
</c:v>
                </c:pt>
                <c:pt idx="5">
                  <c:v> INNOVACIÓN PÚBLICA Y PARTICIPACIÓN CIUDADANA
</c:v>
                </c:pt>
                <c:pt idx="6">
                  <c:v>CAPÍTULO DE LOS PUEBLOS Y COMUNIDADES ÉTNICAS
</c:v>
                </c:pt>
              </c:strCache>
            </c:strRef>
          </c:cat>
          <c:val>
            <c:numRef>
              <c:f>'SEGUIMIENTO DEL PLAN DE DESARRO'!$K$3:$K$9</c:f>
              <c:numCache>
                <c:formatCode>0.0%</c:formatCode>
                <c:ptCount val="7"/>
                <c:pt idx="0" formatCode="0.00%">
                  <c:v>0.4849477038031102</c:v>
                </c:pt>
                <c:pt idx="1">
                  <c:v>0.52039961510956811</c:v>
                </c:pt>
                <c:pt idx="2">
                  <c:v>0.5127485650474547</c:v>
                </c:pt>
                <c:pt idx="3">
                  <c:v>0.48812060511247513</c:v>
                </c:pt>
                <c:pt idx="4">
                  <c:v>0.48114752787939219</c:v>
                </c:pt>
                <c:pt idx="5">
                  <c:v>0.54534437455673601</c:v>
                </c:pt>
                <c:pt idx="6">
                  <c:v>0.36192553511303516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6DC6-4F8E-AE9D-85BE03A8C7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425495288"/>
        <c:axId val="425495680"/>
      </c:barChart>
      <c:catAx>
        <c:axId val="425495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425495680"/>
        <c:crosses val="autoZero"/>
        <c:auto val="1"/>
        <c:lblAlgn val="ctr"/>
        <c:lblOffset val="100"/>
        <c:noMultiLvlLbl val="0"/>
      </c:catAx>
      <c:valAx>
        <c:axId val="4254956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4254952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ysClr val="window" lastClr="FFFFFF">
        <a:lumMod val="95000"/>
      </a:sysClr>
    </a:solidFill>
    <a:ln>
      <a:noFill/>
    </a:ln>
    <a:effectLst/>
  </c:spPr>
  <c:txPr>
    <a:bodyPr/>
    <a:lstStyle/>
    <a:p>
      <a:pPr>
        <a:defRPr sz="1800"/>
      </a:pPr>
      <a:endParaRPr lang="es-CO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 b="1"/>
              <a:t>AVANCE ESPERADO ACUMULADO   2025  - LOGRO ALCANZADO ACUMULADO CUATRIENIO  31 DICIEMBRE 2025. LINEAS ESTRATEGICAS.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2052880145467711E-2"/>
          <c:y val="0.11955631399317407"/>
          <c:w val="0.97481232361628778"/>
          <c:h val="0.6641892853792715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'SEGUIMIENTO DEL PLAN DE DESARRO'!$F$2</c:f>
              <c:strCache>
                <c:ptCount val="1"/>
                <c:pt idx="0">
                  <c:v>AVANCE ESPERADO ACUMULADO CUATRIENIO 2024 - 2025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0449312257020485E-2"/>
                  <c:y val="-4.67291890811109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51E-4AA3-BB08-52D03C69B14F}"/>
                </c:ext>
              </c:extLst>
            </c:dLbl>
            <c:dLbl>
              <c:idx val="1"/>
              <c:layout>
                <c:manualLayout>
                  <c:x val="1.0908136482939633E-2"/>
                  <c:y val="-2.26884955583695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51E-4AA3-BB08-52D03C69B14F}"/>
                </c:ext>
              </c:extLst>
            </c:dLbl>
            <c:dLbl>
              <c:idx val="2"/>
              <c:layout>
                <c:manualLayout>
                  <c:x val="1.671891327063741E-2"/>
                  <c:y val="-1.36518771331058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51E-4AA3-BB08-52D03C69B14F}"/>
                </c:ext>
              </c:extLst>
            </c:dLbl>
            <c:dLbl>
              <c:idx val="3"/>
              <c:layout>
                <c:manualLayout>
                  <c:x val="1.0449320794148304E-2"/>
                  <c:y val="-1.13765642775881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51E-4AA3-BB08-52D03C69B14F}"/>
                </c:ext>
              </c:extLst>
            </c:dLbl>
            <c:dLbl>
              <c:idx val="4"/>
              <c:layout>
                <c:manualLayout>
                  <c:x val="8.3365603889677729E-4"/>
                  <c:y val="-1.45256002074723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51E-4AA3-BB08-52D03C69B14F}"/>
                </c:ext>
              </c:extLst>
            </c:dLbl>
            <c:dLbl>
              <c:idx val="5"/>
              <c:layout>
                <c:manualLayout>
                  <c:x val="-2.8655536910345224E-3"/>
                  <c:y val="-2.42881658012790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51E-4AA3-BB08-52D03C69B14F}"/>
                </c:ext>
              </c:extLst>
            </c:dLbl>
            <c:dLbl>
              <c:idx val="6"/>
              <c:layout>
                <c:manualLayout>
                  <c:x val="-4.2282317169370226E-3"/>
                  <c:y val="-1.9439824752109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51E-4AA3-BB08-52D03C69B14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'SEGUIMIENTO DEL PLAN DE DESARRO'!$B$3:$B$9</c:f>
              <c:strCache>
                <c:ptCount val="7"/>
                <c:pt idx="0">
                  <c:v>PLAN DE DESARROLLO CARTAGENA CIUDAD DE DERECHOS 2024 - 2027</c:v>
                </c:pt>
                <c:pt idx="1">
                  <c:v> SEGURIDAD HUMANA
</c:v>
                </c:pt>
                <c:pt idx="2">
                  <c:v> VIDA DIGNA
</c:v>
                </c:pt>
                <c:pt idx="3">
                  <c:v> DESARROLLO ECONÓMICO EQUITATIVO
</c:v>
                </c:pt>
                <c:pt idx="4">
                  <c:v>CARTAGENA CIUDAD CONECTADA Y SOSTENIBLE
</c:v>
                </c:pt>
                <c:pt idx="5">
                  <c:v> INNOVACIÓN PÚBLICA Y PARTICIPACIÓN CIUDADANA
</c:v>
                </c:pt>
                <c:pt idx="6">
                  <c:v>CAPÍTULO DE LOS PUEBLOS Y COMUNIDADES ÉTNICAS
</c:v>
                </c:pt>
              </c:strCache>
            </c:strRef>
          </c:cat>
          <c:val>
            <c:numRef>
              <c:f>'SEGUIMIENTO DEL PLAN DE DESARRO'!$F$3:$F$9</c:f>
              <c:numCache>
                <c:formatCode>0.0%</c:formatCode>
                <c:ptCount val="7"/>
                <c:pt idx="0">
                  <c:v>0.49456039128851637</c:v>
                </c:pt>
                <c:pt idx="1">
                  <c:v>0.62864059258648508</c:v>
                </c:pt>
                <c:pt idx="2">
                  <c:v>0.52261573838975106</c:v>
                </c:pt>
                <c:pt idx="3">
                  <c:v>0.5453371327856642</c:v>
                </c:pt>
                <c:pt idx="4">
                  <c:v>0.45227036521371067</c:v>
                </c:pt>
                <c:pt idx="5">
                  <c:v>0.49982398409907869</c:v>
                </c:pt>
                <c:pt idx="6">
                  <c:v>0.31880731922398586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651E-4AA3-BB08-52D03C69B14F}"/>
            </c:ext>
          </c:extLst>
        </c:ser>
        <c:ser>
          <c:idx val="1"/>
          <c:order val="1"/>
          <c:tx>
            <c:strRef>
              <c:f>'SEGUIMIENTO DEL PLAN DE DESARRO'!$K$2</c:f>
              <c:strCache>
                <c:ptCount val="1"/>
                <c:pt idx="0">
                  <c:v>AVANCE ACUMULADO  CORTE  DICIEMBRE 31 DE 2025 RESPECTO AL CUATRIENIO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0612064885331956E-2"/>
                  <c:y val="-2.11697907067853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51E-4AA3-BB08-52D03C69B14F}"/>
                </c:ext>
              </c:extLst>
            </c:dLbl>
            <c:dLbl>
              <c:idx val="1"/>
              <c:layout>
                <c:manualLayout>
                  <c:x val="1.7763845350052286E-2"/>
                  <c:y val="-2.04778156996587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51E-4AA3-BB08-52D03C69B14F}"/>
                </c:ext>
              </c:extLst>
            </c:dLbl>
            <c:dLbl>
              <c:idx val="2"/>
              <c:layout>
                <c:manualLayout>
                  <c:x val="3.5679904766002607E-2"/>
                  <c:y val="-1.26948777513532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651E-4AA3-BB08-52D03C69B14F}"/>
                </c:ext>
              </c:extLst>
            </c:dLbl>
            <c:dLbl>
              <c:idx val="3"/>
              <c:layout>
                <c:manualLayout>
                  <c:x val="2.8213166144200628E-2"/>
                  <c:y val="-2.5028441410693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51E-4AA3-BB08-52D03C69B14F}"/>
                </c:ext>
              </c:extLst>
            </c:dLbl>
            <c:dLbl>
              <c:idx val="4"/>
              <c:layout>
                <c:manualLayout>
                  <c:x val="1.1925333103853688E-2"/>
                  <c:y val="-2.27530913926579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651E-4AA3-BB08-52D03C69B14F}"/>
                </c:ext>
              </c:extLst>
            </c:dLbl>
            <c:dLbl>
              <c:idx val="5"/>
              <c:layout>
                <c:manualLayout>
                  <c:x val="2.4033437826541274E-2"/>
                  <c:y val="-2.95790671217293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651E-4AA3-BB08-52D03C69B14F}"/>
                </c:ext>
              </c:extLst>
            </c:dLbl>
            <c:dLbl>
              <c:idx val="6"/>
              <c:layout>
                <c:manualLayout>
                  <c:x val="1.7763845350052248E-2"/>
                  <c:y val="-1.59271899886234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651E-4AA3-BB08-52D03C69B14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'SEGUIMIENTO DEL PLAN DE DESARRO'!$B$3:$B$9</c:f>
              <c:strCache>
                <c:ptCount val="7"/>
                <c:pt idx="0">
                  <c:v>PLAN DE DESARROLLO CARTAGENA CIUDAD DE DERECHOS 2024 - 2027</c:v>
                </c:pt>
                <c:pt idx="1">
                  <c:v> SEGURIDAD HUMANA
</c:v>
                </c:pt>
                <c:pt idx="2">
                  <c:v> VIDA DIGNA
</c:v>
                </c:pt>
                <c:pt idx="3">
                  <c:v> DESARROLLO ECONÓMICO EQUITATIVO
</c:v>
                </c:pt>
                <c:pt idx="4">
                  <c:v>CARTAGENA CIUDAD CONECTADA Y SOSTENIBLE
</c:v>
                </c:pt>
                <c:pt idx="5">
                  <c:v> INNOVACIÓN PÚBLICA Y PARTICIPACIÓN CIUDADANA
</c:v>
                </c:pt>
                <c:pt idx="6">
                  <c:v>CAPÍTULO DE LOS PUEBLOS Y COMUNIDADES ÉTNICAS
</c:v>
                </c:pt>
              </c:strCache>
            </c:strRef>
          </c:cat>
          <c:val>
            <c:numRef>
              <c:f>'SEGUIMIENTO DEL PLAN DE DESARRO'!$K$3:$K$9</c:f>
              <c:numCache>
                <c:formatCode>0.0%</c:formatCode>
                <c:ptCount val="7"/>
                <c:pt idx="0" formatCode="0.00%">
                  <c:v>0.4849477038031102</c:v>
                </c:pt>
                <c:pt idx="1">
                  <c:v>0.52039961510956811</c:v>
                </c:pt>
                <c:pt idx="2">
                  <c:v>0.5127485650474547</c:v>
                </c:pt>
                <c:pt idx="3">
                  <c:v>0.48812060511247513</c:v>
                </c:pt>
                <c:pt idx="4">
                  <c:v>0.48114752787939219</c:v>
                </c:pt>
                <c:pt idx="5">
                  <c:v>0.54534437455673601</c:v>
                </c:pt>
                <c:pt idx="6">
                  <c:v>0.36192553511303516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651E-4AA3-BB08-52D03C69B1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2060016"/>
        <c:axId val="42060848"/>
        <c:axId val="0"/>
      </c:bar3DChart>
      <c:catAx>
        <c:axId val="42060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42060848"/>
        <c:crosses val="autoZero"/>
        <c:auto val="1"/>
        <c:lblAlgn val="ctr"/>
        <c:lblOffset val="100"/>
        <c:noMultiLvlLbl val="0"/>
      </c:catAx>
      <c:valAx>
        <c:axId val="420608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420600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solidFill>
      <a:sysClr val="window" lastClr="FFFFFF">
        <a:lumMod val="95000"/>
      </a:sysClr>
    </a:solidFill>
    <a:ln>
      <a:noFill/>
    </a:ln>
    <a:effectLst/>
  </c:spPr>
  <c:txPr>
    <a:bodyPr/>
    <a:lstStyle/>
    <a:p>
      <a:pPr>
        <a:defRPr sz="1500"/>
      </a:pPr>
      <a:endParaRPr lang="es-CO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/>
              <a:t>AVANCE RESPECTO AL CUATRIENIO DE LOS COMPONENTES IMPULSORES LINEA ESTRATEGICA SEGURIDAD HUMANA   31 DE DICIEMBRE 2025</a:t>
            </a:r>
          </a:p>
          <a:p>
            <a:pPr algn="ctr" rtl="0">
              <a:defRPr/>
            </a:pPr>
            <a:endParaRPr lang="es-CO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>
        <c:manualLayout>
          <c:layoutTarget val="inner"/>
          <c:xMode val="edge"/>
          <c:yMode val="edge"/>
          <c:x val="6.2792652577082803E-2"/>
          <c:y val="0.14155410773875735"/>
          <c:w val="0.92668373796498704"/>
          <c:h val="0.677170109020020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'GRAFICAS SEGURIDAD HUMANA'!$D$4</c:f>
              <c:strCache>
                <c:ptCount val="1"/>
                <c:pt idx="0">
                  <c:v>ESPERADO  AL CUATRIENIO CORTE DICIEMBRE 2025</c:v>
                </c:pt>
              </c:strCache>
            </c:strRef>
          </c:tx>
          <c:spPr>
            <a:solidFill>
              <a:schemeClr val="tx2">
                <a:lumMod val="65000"/>
                <a:lumOff val="3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'GRAFICAS SEGURIDAD HUMANA'!$C$5:$C$10</c:f>
              <c:strCache>
                <c:ptCount val="6"/>
                <c:pt idx="0">
                  <c:v> SEGURIDAD HUMANA
</c:v>
                </c:pt>
                <c:pt idx="1">
                  <c:v> Seguridad Ciudadana y Orden Público 
</c:v>
                </c:pt>
                <c:pt idx="2">
                  <c:v>Construccion de paz, Derechos Humanos y Convivencia
</c:v>
                </c:pt>
                <c:pt idx="3">
                  <c:v> Salud Pública y Aseguramiento
</c:v>
                </c:pt>
                <c:pt idx="4">
                  <c:v>Atención Integral a Grupos de Especial Protección
</c:v>
                </c:pt>
                <c:pt idx="5">
                  <c:v>Superación de la pobreza extrema y soberanía alimentaria
</c:v>
                </c:pt>
              </c:strCache>
            </c:strRef>
          </c:cat>
          <c:val>
            <c:numRef>
              <c:f>'GRAFICAS SEGURIDAD HUMANA'!$D$5:$D$10</c:f>
              <c:numCache>
                <c:formatCode>0.0%</c:formatCode>
                <c:ptCount val="6"/>
                <c:pt idx="0">
                  <c:v>0.62879210773800021</c:v>
                </c:pt>
                <c:pt idx="1">
                  <c:v>0.88476840343177321</c:v>
                </c:pt>
                <c:pt idx="2">
                  <c:v>0.58684348701403577</c:v>
                </c:pt>
                <c:pt idx="3">
                  <c:v>0.54395347999674115</c:v>
                </c:pt>
                <c:pt idx="4">
                  <c:v>0.6068847164726574</c:v>
                </c:pt>
                <c:pt idx="5">
                  <c:v>0.48976309154789766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C8-4EB7-B396-423E139ACCF0}"/>
            </c:ext>
          </c:extLst>
        </c:ser>
        <c:ser>
          <c:idx val="1"/>
          <c:order val="1"/>
          <c:tx>
            <c:strRef>
              <c:f>'GRAFICAS SEGURIDAD HUMANA'!$E$4</c:f>
              <c:strCache>
                <c:ptCount val="1"/>
                <c:pt idx="0">
                  <c:v>LOGRO VIGENCIA  CORTE  31 DE DICIEMBRE DE 2025 RESPECTO AL CUATRIENIO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5EC8-4EB7-B396-423E139ACCF0}"/>
              </c:ext>
            </c:extLst>
          </c:dPt>
          <c:dPt>
            <c:idx val="1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5EC8-4EB7-B396-423E139ACCF0}"/>
              </c:ext>
            </c:extLst>
          </c:dPt>
          <c:dPt>
            <c:idx val="2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5EC8-4EB7-B396-423E139ACCF0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5EC8-4EB7-B396-423E139ACCF0}"/>
              </c:ext>
            </c:extLst>
          </c:dPt>
          <c:dPt>
            <c:idx val="4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5EC8-4EB7-B396-423E139ACCF0}"/>
              </c:ext>
            </c:extLst>
          </c:dPt>
          <c:dPt>
            <c:idx val="5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5EC8-4EB7-B396-423E139ACCF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'GRAFICAS SEGURIDAD HUMANA'!$C$5:$C$10</c:f>
              <c:strCache>
                <c:ptCount val="6"/>
                <c:pt idx="0">
                  <c:v> SEGURIDAD HUMANA
</c:v>
                </c:pt>
                <c:pt idx="1">
                  <c:v> Seguridad Ciudadana y Orden Público 
</c:v>
                </c:pt>
                <c:pt idx="2">
                  <c:v>Construccion de paz, Derechos Humanos y Convivencia
</c:v>
                </c:pt>
                <c:pt idx="3">
                  <c:v> Salud Pública y Aseguramiento
</c:v>
                </c:pt>
                <c:pt idx="4">
                  <c:v>Atención Integral a Grupos de Especial Protección
</c:v>
                </c:pt>
                <c:pt idx="5">
                  <c:v>Superación de la pobreza extrema y soberanía alimentaria
</c:v>
                </c:pt>
              </c:strCache>
            </c:strRef>
          </c:cat>
          <c:val>
            <c:numRef>
              <c:f>'GRAFICAS SEGURIDAD HUMANA'!$E$5:$E$10</c:f>
              <c:numCache>
                <c:formatCode>0.0%</c:formatCode>
                <c:ptCount val="6"/>
                <c:pt idx="0">
                  <c:v>0.52039961510956811</c:v>
                </c:pt>
                <c:pt idx="1">
                  <c:v>0.64063194152581171</c:v>
                </c:pt>
                <c:pt idx="2">
                  <c:v>0.51564037674127183</c:v>
                </c:pt>
                <c:pt idx="3">
                  <c:v>0.43842939618684557</c:v>
                </c:pt>
                <c:pt idx="4">
                  <c:v>0.62883910107787166</c:v>
                </c:pt>
                <c:pt idx="5">
                  <c:v>0.46829141731287866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5EC8-4EB7-B396-423E139ACC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25492936"/>
        <c:axId val="425493328"/>
      </c:barChart>
      <c:catAx>
        <c:axId val="425492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425493328"/>
        <c:crosses val="autoZero"/>
        <c:auto val="1"/>
        <c:lblAlgn val="ctr"/>
        <c:lblOffset val="100"/>
        <c:noMultiLvlLbl val="0"/>
      </c:catAx>
      <c:valAx>
        <c:axId val="4254933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4254929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solidFill>
      <a:sysClr val="window" lastClr="FFFFFF">
        <a:lumMod val="95000"/>
      </a:sysClr>
    </a:solidFill>
    <a:ln>
      <a:noFill/>
    </a:ln>
    <a:effectLst/>
  </c:spPr>
  <c:txPr>
    <a:bodyPr/>
    <a:lstStyle/>
    <a:p>
      <a:pPr>
        <a:defRPr sz="1500" b="1"/>
      </a:pPr>
      <a:endParaRPr lang="es-CO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/>
              <a:t>AVANCE  PARCIAL LINEA ESTRATEGICA SEGURIDAD HUMANA. COMPONENTES IMPULSORES DE AVANCE.  VIGENCIA 2025. CORTE  31 DE DICIEMBRE 2025</a:t>
            </a:r>
          </a:p>
        </c:rich>
      </c:tx>
      <c:layout>
        <c:manualLayout>
          <c:xMode val="edge"/>
          <c:yMode val="edge"/>
          <c:x val="0.12103242979758053"/>
          <c:y val="7.3994608119363949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>
        <c:manualLayout>
          <c:layoutTarget val="inner"/>
          <c:xMode val="edge"/>
          <c:yMode val="edge"/>
          <c:x val="5.8010071159874776E-2"/>
          <c:y val="0.17507210805228032"/>
          <c:w val="0.93527723174714594"/>
          <c:h val="0.6116003195918686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'GRAFICAS SEGURIDAD HUMANA'!$D$96</c:f>
              <c:strCache>
                <c:ptCount val="1"/>
                <c:pt idx="0">
                  <c:v>AVANCE  PARCIAL VIGENCIA  CORTE  31 DE DICIEMBRE DE 2025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98F-4259-9774-9357AA6897EE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98F-4259-9774-9357AA6897EE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98F-4259-9774-9357AA6897EE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098F-4259-9774-9357AA6897EE}"/>
              </c:ext>
            </c:extLst>
          </c:dPt>
          <c:dPt>
            <c:idx val="4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098F-4259-9774-9357AA6897EE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098F-4259-9774-9357AA6897E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'GRAFICAS SEGURIDAD HUMANA'!$C$97:$C$102</c:f>
              <c:strCache>
                <c:ptCount val="6"/>
                <c:pt idx="0">
                  <c:v> SEGURIDAD HUMANA
</c:v>
                </c:pt>
                <c:pt idx="1">
                  <c:v> Seguridad Ciudadana y Orden Público 
</c:v>
                </c:pt>
                <c:pt idx="2">
                  <c:v>Construccion de paz, Derechos Humanos y Convivencia
</c:v>
                </c:pt>
                <c:pt idx="3">
                  <c:v> Salud Pública y Aseguramiento
</c:v>
                </c:pt>
                <c:pt idx="4">
                  <c:v>Atención Integral a Grupos de Especial Protección
</c:v>
                </c:pt>
                <c:pt idx="5">
                  <c:v>Superación de la pobreza extrema y soberanía alimentaria
</c:v>
                </c:pt>
              </c:strCache>
            </c:strRef>
          </c:cat>
          <c:val>
            <c:numRef>
              <c:f>'GRAFICAS SEGURIDAD HUMANA'!$D$97:$D$102</c:f>
              <c:numCache>
                <c:formatCode>0.0%</c:formatCode>
                <c:ptCount val="6"/>
                <c:pt idx="0">
                  <c:v>0.8432679950416061</c:v>
                </c:pt>
                <c:pt idx="1">
                  <c:v>0.77851983833052174</c:v>
                </c:pt>
                <c:pt idx="2">
                  <c:v>0.82692475233100227</c:v>
                </c:pt>
                <c:pt idx="3">
                  <c:v>0.88713331914538984</c:v>
                </c:pt>
                <c:pt idx="4">
                  <c:v>0.93408960568490651</c:v>
                </c:pt>
                <c:pt idx="5">
                  <c:v>0.78967245971620981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098F-4259-9774-9357AA6897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28039824"/>
        <c:axId val="428035904"/>
      </c:barChart>
      <c:catAx>
        <c:axId val="428039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428035904"/>
        <c:crosses val="autoZero"/>
        <c:auto val="1"/>
        <c:lblAlgn val="ctr"/>
        <c:lblOffset val="100"/>
        <c:noMultiLvlLbl val="0"/>
      </c:catAx>
      <c:valAx>
        <c:axId val="4280359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4280398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ysClr val="window" lastClr="FFFFFF">
        <a:lumMod val="95000"/>
      </a:sysClr>
    </a:solidFill>
    <a:ln>
      <a:noFill/>
    </a:ln>
    <a:effectLst/>
  </c:spPr>
  <c:txPr>
    <a:bodyPr/>
    <a:lstStyle/>
    <a:p>
      <a:pPr>
        <a:defRPr sz="1600" b="1"/>
      </a:pPr>
      <a:endParaRPr lang="es-CO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/>
              <a:t>AVANCE RESPECTO AL CUATRIENIO DE LOS COMPONENTES IMPULSORES LINEA ESTRATEGICA VIDA DIGNA. 31 DE DICIEMBRE DE 2025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>
        <c:manualLayout>
          <c:layoutTarget val="inner"/>
          <c:xMode val="edge"/>
          <c:yMode val="edge"/>
          <c:x val="5.7059378382590509E-2"/>
          <c:y val="0.15735997560162041"/>
          <c:w val="0.94883335534024071"/>
          <c:h val="0.6423308154597681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'GRAFICAS VIDA DIGNA '!$D$4</c:f>
              <c:strCache>
                <c:ptCount val="1"/>
                <c:pt idx="0">
                  <c:v>ESPERADO  AL CUATRIENIO CORTE DICIEMBRE 2025</c:v>
                </c:pt>
              </c:strCache>
            </c:strRef>
          </c:tx>
          <c:spPr>
            <a:solidFill>
              <a:schemeClr val="tx2">
                <a:lumMod val="65000"/>
                <a:lumOff val="35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2">
                  <a:lumMod val="65000"/>
                  <a:lumOff val="3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DF8-47C1-9CEA-03FD025EE74D}"/>
              </c:ext>
            </c:extLst>
          </c:dPt>
          <c:dLbls>
            <c:dLbl>
              <c:idx val="6"/>
              <c:layout>
                <c:manualLayout>
                  <c:x val="-9.0090096480818366E-3"/>
                  <c:y val="-5.357078078077266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0DF8-47C1-9CEA-03FD025EE74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'GRAFICAS VIDA DIGNA '!$C$5:$C$11</c:f>
              <c:strCache>
                <c:ptCount val="7"/>
                <c:pt idx="0">
                  <c:v> VIDA DIGNA
</c:v>
                </c:pt>
                <c:pt idx="1">
                  <c:v> Educación
</c:v>
                </c:pt>
                <c:pt idx="2">
                  <c:v> Acceso a Servicios Básicos
</c:v>
                </c:pt>
                <c:pt idx="3">
                  <c:v> Vivienda Digna y Hábitat
</c:v>
                </c:pt>
                <c:pt idx="4">
                  <c:v>Artes, Cultura y Patrimonio
</c:v>
                </c:pt>
                <c:pt idx="5">
                  <c:v>Deporte y Recreación
</c:v>
                </c:pt>
                <c:pt idx="6">
                  <c:v> Infancia, Adolescencia y Familia
</c:v>
                </c:pt>
              </c:strCache>
            </c:strRef>
          </c:cat>
          <c:val>
            <c:numRef>
              <c:f>'GRAFICAS VIDA DIGNA '!$D$5:$D$11</c:f>
              <c:numCache>
                <c:formatCode>0.0%</c:formatCode>
                <c:ptCount val="7"/>
                <c:pt idx="0">
                  <c:v>0.51473719808474006</c:v>
                </c:pt>
                <c:pt idx="1">
                  <c:v>0.47305009896863803</c:v>
                </c:pt>
                <c:pt idx="2">
                  <c:v>0.4942397664731964</c:v>
                </c:pt>
                <c:pt idx="3">
                  <c:v>0.29275669934640519</c:v>
                </c:pt>
                <c:pt idx="4">
                  <c:v>0.6175572285863945</c:v>
                </c:pt>
                <c:pt idx="5">
                  <c:v>0.5512547869858142</c:v>
                </c:pt>
                <c:pt idx="6">
                  <c:v>0.65956460814799245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DF8-47C1-9CEA-03FD025EE74D}"/>
            </c:ext>
          </c:extLst>
        </c:ser>
        <c:ser>
          <c:idx val="1"/>
          <c:order val="1"/>
          <c:tx>
            <c:strRef>
              <c:f>'GRAFICAS VIDA DIGNA '!$E$4</c:f>
              <c:strCache>
                <c:ptCount val="1"/>
                <c:pt idx="0">
                  <c:v>LOGRO VIGENCIA  CORTE 31 DE DICIEMBRE DE 2025 RESPECTO AL CUATRIENIO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0DF8-47C1-9CEA-03FD025EE74D}"/>
              </c:ext>
            </c:extLst>
          </c:dPt>
          <c:dPt>
            <c:idx val="1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0DF8-47C1-9CEA-03FD025EE74D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0DF8-47C1-9CEA-03FD025EE74D}"/>
              </c:ext>
            </c:extLst>
          </c:dPt>
          <c:dPt>
            <c:idx val="3"/>
            <c:invertIfNegative val="0"/>
            <c:bubble3D val="0"/>
            <c:spPr>
              <a:solidFill>
                <a:srgbClr val="FF7C8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0DF8-47C1-9CEA-03FD025EE74D}"/>
              </c:ext>
            </c:extLst>
          </c:dPt>
          <c:dPt>
            <c:idx val="4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0DF8-47C1-9CEA-03FD025EE74D}"/>
              </c:ext>
            </c:extLst>
          </c:dPt>
          <c:dPt>
            <c:idx val="5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0DF8-47C1-9CEA-03FD025EE74D}"/>
              </c:ext>
            </c:extLst>
          </c:dPt>
          <c:dPt>
            <c:idx val="6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0-0DF8-47C1-9CEA-03FD025EE74D}"/>
              </c:ext>
            </c:extLst>
          </c:dPt>
          <c:dLbls>
            <c:dLbl>
              <c:idx val="0"/>
              <c:layout>
                <c:manualLayout>
                  <c:x val="1.7117118331355489E-2"/>
                  <c:y val="7.142770770769644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DF8-47C1-9CEA-03FD025EE74D}"/>
                </c:ext>
              </c:extLst>
            </c:dLbl>
            <c:dLbl>
              <c:idx val="5"/>
              <c:layout>
                <c:manualLayout>
                  <c:x val="2.7027028944245509E-3"/>
                  <c:y val="-2.32140050050013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0DF8-47C1-9CEA-03FD025EE74D}"/>
                </c:ext>
              </c:extLst>
            </c:dLbl>
            <c:dLbl>
              <c:idx val="6"/>
              <c:layout>
                <c:manualLayout>
                  <c:x val="1.171171254250652E-2"/>
                  <c:y val="5.35707807807723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0DF8-47C1-9CEA-03FD025EE74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'GRAFICAS VIDA DIGNA '!$C$5:$C$11</c:f>
              <c:strCache>
                <c:ptCount val="7"/>
                <c:pt idx="0">
                  <c:v> VIDA DIGNA
</c:v>
                </c:pt>
                <c:pt idx="1">
                  <c:v> Educación
</c:v>
                </c:pt>
                <c:pt idx="2">
                  <c:v> Acceso a Servicios Básicos
</c:v>
                </c:pt>
                <c:pt idx="3">
                  <c:v> Vivienda Digna y Hábitat
</c:v>
                </c:pt>
                <c:pt idx="4">
                  <c:v>Artes, Cultura y Patrimonio
</c:v>
                </c:pt>
                <c:pt idx="5">
                  <c:v>Deporte y Recreación
</c:v>
                </c:pt>
                <c:pt idx="6">
                  <c:v> Infancia, Adolescencia y Familia
</c:v>
                </c:pt>
              </c:strCache>
            </c:strRef>
          </c:cat>
          <c:val>
            <c:numRef>
              <c:f>'GRAFICAS VIDA DIGNA '!$E$5:$E$11</c:f>
              <c:numCache>
                <c:formatCode>0.0%</c:formatCode>
                <c:ptCount val="7"/>
                <c:pt idx="0">
                  <c:v>0.5127485650474547</c:v>
                </c:pt>
                <c:pt idx="1">
                  <c:v>0.50550379134463475</c:v>
                </c:pt>
                <c:pt idx="2">
                  <c:v>0.36954161861032914</c:v>
                </c:pt>
                <c:pt idx="3">
                  <c:v>0.2397588235294118</c:v>
                </c:pt>
                <c:pt idx="4">
                  <c:v>0.67944991280412703</c:v>
                </c:pt>
                <c:pt idx="5">
                  <c:v>0.58130025930285478</c:v>
                </c:pt>
                <c:pt idx="6">
                  <c:v>0.70093698469337029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0DF8-47C1-9CEA-03FD025EE7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28226592"/>
        <c:axId val="426796472"/>
      </c:barChart>
      <c:catAx>
        <c:axId val="428226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426796472"/>
        <c:crosses val="autoZero"/>
        <c:auto val="1"/>
        <c:lblAlgn val="ctr"/>
        <c:lblOffset val="100"/>
        <c:noMultiLvlLbl val="0"/>
      </c:catAx>
      <c:valAx>
        <c:axId val="4267964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4282265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solidFill>
      <a:sysClr val="window" lastClr="FFFFFF">
        <a:lumMod val="95000"/>
      </a:sysClr>
    </a:solidFill>
    <a:ln>
      <a:noFill/>
    </a:ln>
    <a:effectLst/>
  </c:spPr>
  <c:txPr>
    <a:bodyPr/>
    <a:lstStyle/>
    <a:p>
      <a:pPr>
        <a:defRPr sz="1800" b="1"/>
      </a:pPr>
      <a:endParaRPr lang="es-CO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sz="192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AVANCE   LINEA ESTRATEGICA VIDA DIGNA. COMPONENTES IMPULSORES DE AVANCE.  VIGENCIA 2025 CORTE </a:t>
            </a:r>
            <a:r>
              <a:rPr lang="es-CO" b="1" dirty="0"/>
              <a:t>31 DE DICIEMBRE DE 2025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sz="192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'GRAFICAS VIDA DIGNA '!$D$113</c:f>
              <c:strCache>
                <c:ptCount val="1"/>
                <c:pt idx="0">
                  <c:v>AVANCE  PARCIAL VIGENCIA  CORTE 31 DE DICIEMBRE DE 2025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F50-4427-9E3D-ACF70D4EFE27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F50-4427-9E3D-ACF70D4EFE27}"/>
              </c:ext>
            </c:extLst>
          </c:dPt>
          <c:dPt>
            <c:idx val="2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F50-4427-9E3D-ACF70D4EFE27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2F50-4427-9E3D-ACF70D4EFE27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2F50-4427-9E3D-ACF70D4EFE27}"/>
              </c:ext>
            </c:extLst>
          </c:dPt>
          <c:dPt>
            <c:idx val="5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2F50-4427-9E3D-ACF70D4EFE27}"/>
              </c:ext>
            </c:extLst>
          </c:dPt>
          <c:dPt>
            <c:idx val="6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2F50-4427-9E3D-ACF70D4EFE2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'GRAFICAS VIDA DIGNA '!$C$114:$C$120</c:f>
              <c:strCache>
                <c:ptCount val="7"/>
                <c:pt idx="0">
                  <c:v> VIDA DIGNA
</c:v>
                </c:pt>
                <c:pt idx="1">
                  <c:v> Educación
</c:v>
                </c:pt>
                <c:pt idx="2">
                  <c:v> Acceso a Servicios Básicos
</c:v>
                </c:pt>
                <c:pt idx="3">
                  <c:v> Vivienda Digna y Hábitat
</c:v>
                </c:pt>
                <c:pt idx="4">
                  <c:v>Artes, Cultura y Patrimonio
</c:v>
                </c:pt>
                <c:pt idx="5">
                  <c:v> Infancia, Adolescencia y Familia
</c:v>
                </c:pt>
                <c:pt idx="6">
                  <c:v>Deporte y Recreación
</c:v>
                </c:pt>
              </c:strCache>
            </c:strRef>
          </c:cat>
          <c:val>
            <c:numRef>
              <c:f>'GRAFICAS VIDA DIGNA '!$D$114:$D$120</c:f>
              <c:numCache>
                <c:formatCode>0.0%</c:formatCode>
                <c:ptCount val="7"/>
                <c:pt idx="0">
                  <c:v>0.71761002085769865</c:v>
                </c:pt>
                <c:pt idx="1">
                  <c:v>0.85005352404281742</c:v>
                </c:pt>
                <c:pt idx="2">
                  <c:v>0.66509994615498125</c:v>
                </c:pt>
                <c:pt idx="3">
                  <c:v>0.77680263157894736</c:v>
                </c:pt>
                <c:pt idx="4">
                  <c:v>0.77299867847723902</c:v>
                </c:pt>
                <c:pt idx="5">
                  <c:v>0.97274305555555551</c:v>
                </c:pt>
                <c:pt idx="6">
                  <c:v>0.93306223549163236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2F50-4427-9E3D-ACF70D4EFE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26796080"/>
        <c:axId val="426801176"/>
      </c:barChart>
      <c:catAx>
        <c:axId val="426796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426801176"/>
        <c:crosses val="autoZero"/>
        <c:auto val="1"/>
        <c:lblAlgn val="ctr"/>
        <c:lblOffset val="100"/>
        <c:noMultiLvlLbl val="0"/>
      </c:catAx>
      <c:valAx>
        <c:axId val="4268011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4267960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ysClr val="window" lastClr="FFFFFF">
        <a:lumMod val="95000"/>
      </a:sysClr>
    </a:solidFill>
    <a:ln>
      <a:noFill/>
    </a:ln>
    <a:effectLst/>
  </c:spPr>
  <c:txPr>
    <a:bodyPr/>
    <a:lstStyle/>
    <a:p>
      <a:pPr>
        <a:defRPr sz="1600"/>
      </a:pPr>
      <a:endParaRPr lang="es-CO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/>
              <a:t>AVANCE RESPECTO AL CUATRIENIO DE LOS COMPONENTES IMPULSORES LINEA ESTRATEGICA DESARROLLO </a:t>
            </a:r>
            <a:r>
              <a:rPr lang="es-ES"/>
              <a:t>ECONÓMICO</a:t>
            </a:r>
            <a:r>
              <a:rPr lang="es-CO"/>
              <a:t> 31 DE DICIEMBRE DE 2025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>
        <c:manualLayout>
          <c:layoutTarget val="inner"/>
          <c:xMode val="edge"/>
          <c:yMode val="edge"/>
          <c:x val="3.2566811110331592E-2"/>
          <c:y val="8.7784564131038315E-2"/>
          <c:w val="0.9578056021390472"/>
          <c:h val="0.7229131565977834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'GRAFICAS DESARROLLO ECONOMICO'!$D$4</c:f>
              <c:strCache>
                <c:ptCount val="1"/>
                <c:pt idx="0">
                  <c:v>ESPERADO  AL CUATRIENIO CORTE DICIEMBRE 2025</c:v>
                </c:pt>
              </c:strCache>
            </c:strRef>
          </c:tx>
          <c:spPr>
            <a:solidFill>
              <a:schemeClr val="tx2">
                <a:lumMod val="65000"/>
                <a:lumOff val="3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5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'GRAFICAS DESARROLLO ECONOMICO'!$C$5:$C$12</c:f>
              <c:strCache>
                <c:ptCount val="8"/>
                <c:pt idx="0">
                  <c:v> DESARROLLO ECONÓMICO EQUITATIVO
</c:v>
                </c:pt>
                <c:pt idx="1">
                  <c:v> Competitividad e innovación
</c:v>
                </c:pt>
                <c:pt idx="2">
                  <c:v> Diversificación Económica
</c:v>
                </c:pt>
                <c:pt idx="3">
                  <c:v> Trabajo Decente y Cierre de Brechas Laborales
</c:v>
                </c:pt>
                <c:pt idx="4">
                  <c:v> Economía Popular y Emprendimiento
</c:v>
                </c:pt>
                <c:pt idx="5">
                  <c:v>Turismo Sostenible y Responsable
</c:v>
                </c:pt>
                <c:pt idx="6">
                  <c:v> Desarrollo Agropecuario 
</c:v>
                </c:pt>
                <c:pt idx="7">
                  <c:v>Sistema Integral de Abastecimiento del Distrito
</c:v>
                </c:pt>
              </c:strCache>
            </c:strRef>
          </c:cat>
          <c:val>
            <c:numRef>
              <c:f>'GRAFICAS DESARROLLO ECONOMICO'!$D$5:$D$12</c:f>
              <c:numCache>
                <c:formatCode>0.0%</c:formatCode>
                <c:ptCount val="8"/>
                <c:pt idx="0">
                  <c:v>0.54819427564280709</c:v>
                </c:pt>
                <c:pt idx="1">
                  <c:v>0.65333333333333332</c:v>
                </c:pt>
                <c:pt idx="2">
                  <c:v>0.57802777777777781</c:v>
                </c:pt>
                <c:pt idx="3">
                  <c:v>0.44333803418803419</c:v>
                </c:pt>
                <c:pt idx="4">
                  <c:v>0.45191666666666674</c:v>
                </c:pt>
                <c:pt idx="5">
                  <c:v>0.6744342025757889</c:v>
                </c:pt>
                <c:pt idx="6">
                  <c:v>0.58398769273582618</c:v>
                </c:pt>
                <c:pt idx="7">
                  <c:v>0.45232222222222218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FB5-43EA-9B11-9829C0B48360}"/>
            </c:ext>
          </c:extLst>
        </c:ser>
        <c:ser>
          <c:idx val="1"/>
          <c:order val="1"/>
          <c:tx>
            <c:strRef>
              <c:f>'GRAFICAS DESARROLLO ECONOMICO'!$E$4</c:f>
              <c:strCache>
                <c:ptCount val="1"/>
                <c:pt idx="0">
                  <c:v>LOGRO VIGENCIA  CORTE 31 DE DICIEMBRE DE 2025 RESPECTO AL CUATRIENIO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5FB5-43EA-9B11-9829C0B48360}"/>
              </c:ext>
            </c:extLst>
          </c:dPt>
          <c:dPt>
            <c:idx val="1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5FB5-43EA-9B11-9829C0B48360}"/>
              </c:ext>
            </c:extLst>
          </c:dPt>
          <c:dPt>
            <c:idx val="2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5FB5-43EA-9B11-9829C0B48360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5FB5-43EA-9B11-9829C0B48360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5FB5-43EA-9B11-9829C0B48360}"/>
              </c:ext>
            </c:extLst>
          </c:dPt>
          <c:dPt>
            <c:idx val="5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5FB5-43EA-9B11-9829C0B48360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5FB5-43EA-9B11-9829C0B48360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0-5FB5-43EA-9B11-9829C0B4836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5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'GRAFICAS DESARROLLO ECONOMICO'!$C$5:$C$12</c:f>
              <c:strCache>
                <c:ptCount val="8"/>
                <c:pt idx="0">
                  <c:v> DESARROLLO ECONÓMICO EQUITATIVO
</c:v>
                </c:pt>
                <c:pt idx="1">
                  <c:v> Competitividad e innovación
</c:v>
                </c:pt>
                <c:pt idx="2">
                  <c:v> Diversificación Económica
</c:v>
                </c:pt>
                <c:pt idx="3">
                  <c:v> Trabajo Decente y Cierre de Brechas Laborales
</c:v>
                </c:pt>
                <c:pt idx="4">
                  <c:v> Economía Popular y Emprendimiento
</c:v>
                </c:pt>
                <c:pt idx="5">
                  <c:v>Turismo Sostenible y Responsable
</c:v>
                </c:pt>
                <c:pt idx="6">
                  <c:v> Desarrollo Agropecuario 
</c:v>
                </c:pt>
                <c:pt idx="7">
                  <c:v>Sistema Integral de Abastecimiento del Distrito
</c:v>
                </c:pt>
              </c:strCache>
            </c:strRef>
          </c:cat>
          <c:val>
            <c:numRef>
              <c:f>'GRAFICAS DESARROLLO ECONOMICO'!$E$5:$E$12</c:f>
              <c:numCache>
                <c:formatCode>0.0%</c:formatCode>
                <c:ptCount val="8"/>
                <c:pt idx="0">
                  <c:v>0.48812060511247513</c:v>
                </c:pt>
                <c:pt idx="1">
                  <c:v>0.59083333333333332</c:v>
                </c:pt>
                <c:pt idx="2">
                  <c:v>0.58986633269720101</c:v>
                </c:pt>
                <c:pt idx="3">
                  <c:v>0.55999045584045581</c:v>
                </c:pt>
                <c:pt idx="4">
                  <c:v>0.39236458333333335</c:v>
                </c:pt>
                <c:pt idx="5">
                  <c:v>0.51483556384227602</c:v>
                </c:pt>
                <c:pt idx="6">
                  <c:v>0.40940952229628164</c:v>
                </c:pt>
                <c:pt idx="7">
                  <c:v>0.35954444444444444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5FB5-43EA-9B11-9829C0B483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29909016"/>
        <c:axId val="429902352"/>
      </c:barChart>
      <c:catAx>
        <c:axId val="429909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429902352"/>
        <c:crosses val="autoZero"/>
        <c:auto val="1"/>
        <c:lblAlgn val="ctr"/>
        <c:lblOffset val="100"/>
        <c:noMultiLvlLbl val="0"/>
      </c:catAx>
      <c:valAx>
        <c:axId val="4299023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4299090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solidFill>
      <a:sysClr val="window" lastClr="FFFFFF">
        <a:lumMod val="95000"/>
      </a:sysClr>
    </a:solidFill>
    <a:ln>
      <a:noFill/>
    </a:ln>
    <a:effectLst/>
  </c:spPr>
  <c:txPr>
    <a:bodyPr/>
    <a:lstStyle/>
    <a:p>
      <a:pPr>
        <a:defRPr sz="1500" b="1"/>
      </a:pPr>
      <a:endParaRPr lang="es-CO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AVANCE   LINEA ESTRATEGICA DESARROLLO ECONOMICO. COMPONENTES IMPULSORES DE AVANCE.  VIGENCIA 2025  CORTE </a:t>
            </a:r>
            <a:r>
              <a:rPr lang="es-CO"/>
              <a:t> 31 DE DICIEMBRE DE 2025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'GRAFICAS DESARROLLO ECONOMICO'!$D$87</c:f>
              <c:strCache>
                <c:ptCount val="1"/>
                <c:pt idx="0">
                  <c:v>AVANCE  PARCIAL VIGENCIA  CORTE 31 DE DICIEMBRE DE 2025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936-4BE2-9D16-9AB247AB727D}"/>
              </c:ext>
            </c:extLst>
          </c:dPt>
          <c:dPt>
            <c:idx val="1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936-4BE2-9D16-9AB247AB727D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936-4BE2-9D16-9AB247AB727D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D936-4BE2-9D16-9AB247AB727D}"/>
              </c:ext>
            </c:extLst>
          </c:dPt>
          <c:dPt>
            <c:idx val="4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D936-4BE2-9D16-9AB247AB727D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D936-4BE2-9D16-9AB247AB727D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D936-4BE2-9D16-9AB247AB727D}"/>
              </c:ext>
            </c:extLst>
          </c:dPt>
          <c:dPt>
            <c:idx val="7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D936-4BE2-9D16-9AB247AB727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'GRAFICAS DESARROLLO ECONOMICO'!$C$88:$C$95</c:f>
              <c:strCache>
                <c:ptCount val="8"/>
                <c:pt idx="0">
                  <c:v> DESARROLLO ECONÓMICO EQUITATIVO
</c:v>
                </c:pt>
                <c:pt idx="1">
                  <c:v> Competitividad e innovación
</c:v>
                </c:pt>
                <c:pt idx="2">
                  <c:v> Diversificación Económica
</c:v>
                </c:pt>
                <c:pt idx="3">
                  <c:v> Trabajo Decente y Cierre de Brechas Laborales
</c:v>
                </c:pt>
                <c:pt idx="4">
                  <c:v> Economía Popular y Emprendimiento
</c:v>
                </c:pt>
                <c:pt idx="5">
                  <c:v>Turismo Sostenible y Responsable
</c:v>
                </c:pt>
                <c:pt idx="6">
                  <c:v> Desarrollo Agropecuario 
</c:v>
                </c:pt>
                <c:pt idx="7">
                  <c:v>Sistema Integral de Abastecimiento del Distrito
</c:v>
                </c:pt>
              </c:strCache>
            </c:strRef>
          </c:cat>
          <c:val>
            <c:numRef>
              <c:f>'GRAFICAS DESARROLLO ECONOMICO'!$D$88:$D$95</c:f>
              <c:numCache>
                <c:formatCode>0.0%</c:formatCode>
                <c:ptCount val="8"/>
                <c:pt idx="0">
                  <c:v>0.7753023577263406</c:v>
                </c:pt>
                <c:pt idx="1">
                  <c:v>0.72499999999999998</c:v>
                </c:pt>
                <c:pt idx="2">
                  <c:v>0.82645833333333329</c:v>
                </c:pt>
                <c:pt idx="3">
                  <c:v>0.87481481481481482</c:v>
                </c:pt>
                <c:pt idx="4">
                  <c:v>0.68520833333333331</c:v>
                </c:pt>
                <c:pt idx="5">
                  <c:v>0.81744444444444453</c:v>
                </c:pt>
                <c:pt idx="6">
                  <c:v>0.78319057815845816</c:v>
                </c:pt>
                <c:pt idx="7">
                  <c:v>0.71499999999999997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D936-4BE2-9D16-9AB247AB72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30636720"/>
        <c:axId val="430637112"/>
      </c:barChart>
      <c:catAx>
        <c:axId val="430636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430637112"/>
        <c:crosses val="autoZero"/>
        <c:auto val="1"/>
        <c:lblAlgn val="ctr"/>
        <c:lblOffset val="100"/>
        <c:noMultiLvlLbl val="0"/>
      </c:catAx>
      <c:valAx>
        <c:axId val="4306371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4306367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ysClr val="window" lastClr="FFFFFF">
        <a:lumMod val="95000"/>
      </a:sysClr>
    </a:solidFill>
    <a:ln>
      <a:noFill/>
    </a:ln>
    <a:effectLst/>
  </c:spPr>
  <c:txPr>
    <a:bodyPr/>
    <a:lstStyle/>
    <a:p>
      <a:pPr>
        <a:defRPr sz="1600" b="1"/>
      </a:pPr>
      <a:endParaRPr lang="es-CO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2433" y="2171701"/>
            <a:ext cx="13238487" cy="4994372"/>
          </a:xfrm>
        </p:spPr>
        <p:txBody>
          <a:bodyPr anchor="b"/>
          <a:lstStyle>
            <a:lvl1pPr>
              <a:defRPr sz="10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32433" y="7166070"/>
            <a:ext cx="13238487" cy="129213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429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114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800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486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016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2435" y="7200880"/>
            <a:ext cx="13238486" cy="85010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32433" y="1028700"/>
            <a:ext cx="13238487" cy="5460999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400"/>
            </a:lvl1pPr>
            <a:lvl2pPr marL="685800" indent="0">
              <a:buNone/>
              <a:defRPr sz="2400"/>
            </a:lvl2pPr>
            <a:lvl3pPr marL="1371600" indent="0">
              <a:buNone/>
              <a:defRPr sz="2400"/>
            </a:lvl3pPr>
            <a:lvl4pPr marL="2057400" indent="0">
              <a:buNone/>
              <a:defRPr sz="2400"/>
            </a:lvl4pPr>
            <a:lvl5pPr marL="2743200" indent="0">
              <a:buNone/>
              <a:defRPr sz="2400"/>
            </a:lvl5pPr>
            <a:lvl6pPr marL="3429000" indent="0">
              <a:buNone/>
              <a:defRPr sz="2400"/>
            </a:lvl6pPr>
            <a:lvl7pPr marL="4114800" indent="0">
              <a:buNone/>
              <a:defRPr sz="2400"/>
            </a:lvl7pPr>
            <a:lvl8pPr marL="4800600" indent="0">
              <a:buNone/>
              <a:defRPr sz="2400"/>
            </a:lvl8pPr>
            <a:lvl9pPr marL="5486400" indent="0">
              <a:buNone/>
              <a:defRPr sz="24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2434" y="8050988"/>
            <a:ext cx="13238484" cy="74056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018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2432" y="2171700"/>
            <a:ext cx="13238489" cy="2971800"/>
          </a:xfrm>
        </p:spPr>
        <p:txBody>
          <a:bodyPr/>
          <a:lstStyle>
            <a:lvl1pPr>
              <a:defRPr sz="7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2432" y="5486400"/>
            <a:ext cx="13238489" cy="3543300"/>
          </a:xfrm>
        </p:spPr>
        <p:txBody>
          <a:bodyPr anchor="ctr">
            <a:normAutofit/>
          </a:bodyPr>
          <a:lstStyle>
            <a:lvl1pPr marL="0" indent="0">
              <a:buNone/>
              <a:defRPr sz="27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3016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2" y="2171700"/>
            <a:ext cx="11998973" cy="3485061"/>
          </a:xfrm>
        </p:spPr>
        <p:txBody>
          <a:bodyPr/>
          <a:lstStyle>
            <a:lvl1pPr>
              <a:defRPr sz="7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2895601" y="5656761"/>
            <a:ext cx="10919474" cy="513261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21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marL="0" lvl="0" indent="0">
              <a:buNone/>
            </a:pPr>
            <a:r>
              <a:rPr lang="es-ES"/>
              <a:t>Editar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2432" y="6525986"/>
            <a:ext cx="13238489" cy="2514600"/>
          </a:xfrm>
        </p:spPr>
        <p:txBody>
          <a:bodyPr anchor="ctr">
            <a:normAutofit/>
          </a:bodyPr>
          <a:lstStyle>
            <a:lvl1pPr marL="0" indent="0">
              <a:buNone/>
              <a:defRPr sz="27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347443" y="1456880"/>
            <a:ext cx="1202868" cy="2908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83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3995735" y="3920681"/>
            <a:ext cx="1202868" cy="2908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83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63962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2431" y="4686302"/>
            <a:ext cx="13238490" cy="2479770"/>
          </a:xfrm>
        </p:spPr>
        <p:txBody>
          <a:bodyPr anchor="b"/>
          <a:lstStyle>
            <a:lvl1pPr algn="l">
              <a:defRPr sz="6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2432" y="7166072"/>
            <a:ext cx="13238489" cy="1290600"/>
          </a:xfrm>
        </p:spPr>
        <p:txBody>
          <a:bodyPr anchor="t"/>
          <a:lstStyle>
            <a:lvl1pPr marL="0" indent="0" algn="l">
              <a:buNone/>
              <a:defRPr sz="3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6062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63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9421" y="2971800"/>
            <a:ext cx="4420299" cy="864393"/>
          </a:xfrm>
        </p:spPr>
        <p:txBody>
          <a:bodyPr anchor="b">
            <a:noAutofit/>
          </a:bodyPr>
          <a:lstStyle>
            <a:lvl1pPr marL="0" indent="0">
              <a:buNone/>
              <a:defRPr sz="36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978695" y="4000500"/>
            <a:ext cx="4391025" cy="5384007"/>
          </a:xfrm>
        </p:spPr>
        <p:txBody>
          <a:bodyPr anchor="t">
            <a:normAutofit/>
          </a:bodyPr>
          <a:lstStyle>
            <a:lvl1pPr marL="0" indent="0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5489" y="2971800"/>
            <a:ext cx="4404362" cy="864393"/>
          </a:xfrm>
        </p:spPr>
        <p:txBody>
          <a:bodyPr anchor="b">
            <a:noAutofit/>
          </a:bodyPr>
          <a:lstStyle>
            <a:lvl1pPr marL="0" indent="0">
              <a:buNone/>
              <a:defRPr sz="36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5809659" y="4000500"/>
            <a:ext cx="4420191" cy="5384007"/>
          </a:xfrm>
        </p:spPr>
        <p:txBody>
          <a:bodyPr anchor="t">
            <a:normAutofit/>
          </a:bodyPr>
          <a:lstStyle>
            <a:lvl1pPr marL="0" indent="0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0687051" y="2971800"/>
            <a:ext cx="4398170" cy="864393"/>
          </a:xfrm>
        </p:spPr>
        <p:txBody>
          <a:bodyPr anchor="b">
            <a:noAutofit/>
          </a:bodyPr>
          <a:lstStyle>
            <a:lvl1pPr marL="0" indent="0">
              <a:buNone/>
              <a:defRPr sz="36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10687051" y="4000500"/>
            <a:ext cx="4398170" cy="5384007"/>
          </a:xfrm>
        </p:spPr>
        <p:txBody>
          <a:bodyPr anchor="t">
            <a:normAutofit/>
          </a:bodyPr>
          <a:lstStyle>
            <a:lvl1pPr marL="0" indent="0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5589213" y="3200400"/>
            <a:ext cx="0" cy="59436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0443341" y="3200400"/>
            <a:ext cx="0" cy="5950323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4153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63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8695" y="6376424"/>
            <a:ext cx="4410075" cy="864393"/>
          </a:xfrm>
        </p:spPr>
        <p:txBody>
          <a:bodyPr anchor="b">
            <a:noAutofit/>
          </a:bodyPr>
          <a:lstStyle>
            <a:lvl1pPr marL="0" indent="0">
              <a:buNone/>
              <a:defRPr sz="36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78695" y="3314700"/>
            <a:ext cx="4410075" cy="2286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400"/>
            </a:lvl1pPr>
            <a:lvl2pPr marL="685800" indent="0">
              <a:buNone/>
              <a:defRPr sz="2400"/>
            </a:lvl2pPr>
            <a:lvl3pPr marL="1371600" indent="0">
              <a:buNone/>
              <a:defRPr sz="2400"/>
            </a:lvl3pPr>
            <a:lvl4pPr marL="2057400" indent="0">
              <a:buNone/>
              <a:defRPr sz="2400"/>
            </a:lvl4pPr>
            <a:lvl5pPr marL="2743200" indent="0">
              <a:buNone/>
              <a:defRPr sz="2400"/>
            </a:lvl5pPr>
            <a:lvl6pPr marL="3429000" indent="0">
              <a:buNone/>
              <a:defRPr sz="2400"/>
            </a:lvl6pPr>
            <a:lvl7pPr marL="4114800" indent="0">
              <a:buNone/>
              <a:defRPr sz="2400"/>
            </a:lvl7pPr>
            <a:lvl8pPr marL="4800600" indent="0">
              <a:buNone/>
              <a:defRPr sz="2400"/>
            </a:lvl8pPr>
            <a:lvl9pPr marL="5486400" indent="0">
              <a:buNone/>
              <a:defRPr sz="24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978695" y="7240817"/>
            <a:ext cx="4410075" cy="988784"/>
          </a:xfrm>
        </p:spPr>
        <p:txBody>
          <a:bodyPr anchor="t">
            <a:normAutofit/>
          </a:bodyPr>
          <a:lstStyle>
            <a:lvl1pPr marL="0" indent="0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34063" y="6376424"/>
            <a:ext cx="4395788" cy="864393"/>
          </a:xfrm>
        </p:spPr>
        <p:txBody>
          <a:bodyPr anchor="b">
            <a:noAutofit/>
          </a:bodyPr>
          <a:lstStyle>
            <a:lvl1pPr marL="0" indent="0">
              <a:buNone/>
              <a:defRPr sz="36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5834062" y="3314700"/>
            <a:ext cx="4395788" cy="2286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400"/>
            </a:lvl1pPr>
            <a:lvl2pPr marL="685800" indent="0">
              <a:buNone/>
              <a:defRPr sz="2400"/>
            </a:lvl2pPr>
            <a:lvl3pPr marL="1371600" indent="0">
              <a:buNone/>
              <a:defRPr sz="2400"/>
            </a:lvl3pPr>
            <a:lvl4pPr marL="2057400" indent="0">
              <a:buNone/>
              <a:defRPr sz="2400"/>
            </a:lvl4pPr>
            <a:lvl5pPr marL="2743200" indent="0">
              <a:buNone/>
              <a:defRPr sz="2400"/>
            </a:lvl5pPr>
            <a:lvl6pPr marL="3429000" indent="0">
              <a:buNone/>
              <a:defRPr sz="2400"/>
            </a:lvl6pPr>
            <a:lvl7pPr marL="4114800" indent="0">
              <a:buNone/>
              <a:defRPr sz="2400"/>
            </a:lvl7pPr>
            <a:lvl8pPr marL="4800600" indent="0">
              <a:buNone/>
              <a:defRPr sz="2400"/>
            </a:lvl8pPr>
            <a:lvl9pPr marL="5486400" indent="0">
              <a:buNone/>
              <a:defRPr sz="24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5832033" y="7240816"/>
            <a:ext cx="4401609" cy="988784"/>
          </a:xfrm>
        </p:spPr>
        <p:txBody>
          <a:bodyPr anchor="t">
            <a:normAutofit/>
          </a:bodyPr>
          <a:lstStyle>
            <a:lvl1pPr marL="0" indent="0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0687051" y="6376424"/>
            <a:ext cx="4398170" cy="864393"/>
          </a:xfrm>
        </p:spPr>
        <p:txBody>
          <a:bodyPr anchor="b">
            <a:noAutofit/>
          </a:bodyPr>
          <a:lstStyle>
            <a:lvl1pPr marL="0" indent="0">
              <a:buNone/>
              <a:defRPr sz="36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10687049" y="3314700"/>
            <a:ext cx="4398170" cy="2286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400"/>
            </a:lvl1pPr>
            <a:lvl2pPr marL="685800" indent="0">
              <a:buNone/>
              <a:defRPr sz="2400"/>
            </a:lvl2pPr>
            <a:lvl3pPr marL="1371600" indent="0">
              <a:buNone/>
              <a:defRPr sz="2400"/>
            </a:lvl3pPr>
            <a:lvl4pPr marL="2057400" indent="0">
              <a:buNone/>
              <a:defRPr sz="2400"/>
            </a:lvl4pPr>
            <a:lvl5pPr marL="2743200" indent="0">
              <a:buNone/>
              <a:defRPr sz="2400"/>
            </a:lvl5pPr>
            <a:lvl6pPr marL="3429000" indent="0">
              <a:buNone/>
              <a:defRPr sz="2400"/>
            </a:lvl6pPr>
            <a:lvl7pPr marL="4114800" indent="0">
              <a:buNone/>
              <a:defRPr sz="2400"/>
            </a:lvl7pPr>
            <a:lvl8pPr marL="4800600" indent="0">
              <a:buNone/>
              <a:defRPr sz="2400"/>
            </a:lvl8pPr>
            <a:lvl9pPr marL="5486400" indent="0">
              <a:buNone/>
              <a:defRPr sz="24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10686863" y="7240813"/>
            <a:ext cx="4403996" cy="988784"/>
          </a:xfrm>
        </p:spPr>
        <p:txBody>
          <a:bodyPr anchor="t">
            <a:normAutofit/>
          </a:bodyPr>
          <a:lstStyle>
            <a:lvl1pPr marL="0" indent="0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5589213" y="3200400"/>
            <a:ext cx="0" cy="59436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0443341" y="3200400"/>
            <a:ext cx="0" cy="5950323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2058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4930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456319" y="645320"/>
            <a:ext cx="2628902" cy="8739188"/>
          </a:xfrm>
        </p:spPr>
        <p:txBody>
          <a:bodyPr vert="eaVert" anchor="b" anchorCtr="0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78695" y="1331121"/>
            <a:ext cx="11134724" cy="8053386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948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935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2435" y="4292600"/>
            <a:ext cx="13238486" cy="2873471"/>
          </a:xfrm>
        </p:spPr>
        <p:txBody>
          <a:bodyPr anchor="b"/>
          <a:lstStyle>
            <a:lvl1pPr algn="l">
              <a:defRPr sz="6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2433" y="7166072"/>
            <a:ext cx="13238487" cy="1290600"/>
          </a:xfrm>
        </p:spPr>
        <p:txBody>
          <a:bodyPr anchor="t"/>
          <a:lstStyle>
            <a:lvl1pPr marL="0" indent="0" algn="l">
              <a:buNone/>
              <a:defRPr sz="3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455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54969" y="3090863"/>
            <a:ext cx="6594509" cy="6293645"/>
          </a:xfrm>
        </p:spPr>
        <p:txBody>
          <a:bodyPr>
            <a:normAutofit/>
          </a:bodyPr>
          <a:lstStyle>
            <a:lvl1pPr>
              <a:defRPr sz="2700"/>
            </a:lvl1pPr>
            <a:lvl2pPr>
              <a:defRPr sz="24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81740" y="3084139"/>
            <a:ext cx="6594512" cy="6300368"/>
          </a:xfrm>
        </p:spPr>
        <p:txBody>
          <a:bodyPr>
            <a:normAutofit/>
          </a:bodyPr>
          <a:lstStyle>
            <a:lvl1pPr>
              <a:defRPr sz="2700"/>
            </a:lvl1pPr>
            <a:lvl2pPr>
              <a:defRPr sz="24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998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54970" y="2857500"/>
            <a:ext cx="6594507" cy="864393"/>
          </a:xfrm>
        </p:spPr>
        <p:txBody>
          <a:bodyPr anchor="b">
            <a:noAutofit/>
          </a:bodyPr>
          <a:lstStyle>
            <a:lvl1pPr marL="0" indent="0">
              <a:buNone/>
              <a:defRPr sz="36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54969" y="3771900"/>
            <a:ext cx="6594509" cy="5612607"/>
          </a:xfrm>
        </p:spPr>
        <p:txBody>
          <a:bodyPr>
            <a:normAutofit/>
          </a:bodyPr>
          <a:lstStyle>
            <a:lvl1pPr>
              <a:defRPr sz="2700"/>
            </a:lvl1pPr>
            <a:lvl2pPr>
              <a:defRPr sz="24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481743" y="2857500"/>
            <a:ext cx="6594509" cy="864393"/>
          </a:xfrm>
        </p:spPr>
        <p:txBody>
          <a:bodyPr anchor="b">
            <a:noAutofit/>
          </a:bodyPr>
          <a:lstStyle>
            <a:lvl1pPr marL="0" indent="0">
              <a:buNone/>
              <a:defRPr sz="36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481743" y="3771900"/>
            <a:ext cx="6594509" cy="5612607"/>
          </a:xfrm>
        </p:spPr>
        <p:txBody>
          <a:bodyPr>
            <a:normAutofit/>
          </a:bodyPr>
          <a:lstStyle>
            <a:lvl1pPr>
              <a:defRPr sz="2700"/>
            </a:lvl1pPr>
            <a:lvl2pPr>
              <a:defRPr sz="24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803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1/31/2026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598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1/31/2026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418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2430" y="2171700"/>
            <a:ext cx="5101596" cy="2171700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76925" y="2171700"/>
            <a:ext cx="7793996" cy="6858000"/>
          </a:xfrm>
        </p:spPr>
        <p:txBody>
          <a:bodyPr anchor="ctr">
            <a:normAutofit/>
          </a:bodyPr>
          <a:lstStyle>
            <a:lvl1pPr>
              <a:defRPr sz="30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2430" y="4693921"/>
            <a:ext cx="5101595" cy="4343399"/>
          </a:xfrm>
        </p:spPr>
        <p:txBody>
          <a:bodyPr/>
          <a:lstStyle>
            <a:lvl1pPr marL="0" indent="0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1/31/2026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374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0861" y="2781288"/>
            <a:ext cx="7639359" cy="2362212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24319" y="1714500"/>
            <a:ext cx="4800600" cy="6858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400"/>
            </a:lvl1pPr>
            <a:lvl2pPr marL="685800" indent="0">
              <a:buNone/>
              <a:defRPr sz="2400"/>
            </a:lvl2pPr>
            <a:lvl3pPr marL="1371600" indent="0">
              <a:buNone/>
              <a:defRPr sz="2400"/>
            </a:lvl3pPr>
            <a:lvl4pPr marL="2057400" indent="0">
              <a:buNone/>
              <a:defRPr sz="2400"/>
            </a:lvl4pPr>
            <a:lvl5pPr marL="2743200" indent="0">
              <a:buNone/>
              <a:defRPr sz="2400"/>
            </a:lvl5pPr>
            <a:lvl6pPr marL="3429000" indent="0">
              <a:buNone/>
              <a:defRPr sz="2400"/>
            </a:lvl6pPr>
            <a:lvl7pPr marL="4114800" indent="0">
              <a:buNone/>
              <a:defRPr sz="2400"/>
            </a:lvl7pPr>
            <a:lvl8pPr marL="4800600" indent="0">
              <a:buNone/>
              <a:defRPr sz="2400"/>
            </a:lvl8pPr>
            <a:lvl9pPr marL="5486400" indent="0">
              <a:buNone/>
              <a:defRPr sz="24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2432" y="5486400"/>
            <a:ext cx="7627469" cy="2057400"/>
          </a:xfrm>
        </p:spPr>
        <p:txBody>
          <a:bodyPr>
            <a:normAutofit/>
          </a:bodyPr>
          <a:lstStyle>
            <a:lvl1pPr marL="0" indent="0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457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4004528"/>
            <a:ext cx="6055518" cy="62824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4338521"/>
            <a:ext cx="2283618" cy="3548180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12913518" y="2514600"/>
            <a:ext cx="4229100" cy="42291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CO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11999119" y="1"/>
            <a:ext cx="2405081" cy="171211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12908817" y="9144000"/>
            <a:ext cx="1490601" cy="1143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5656718" y="0"/>
            <a:ext cx="1028700" cy="1714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CO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69167" y="679077"/>
            <a:ext cx="14107085" cy="210079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54969" y="3079378"/>
            <a:ext cx="13419812" cy="62932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5233459" y="2686052"/>
            <a:ext cx="1485899" cy="4571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65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1/31/2026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13427360" y="4837946"/>
            <a:ext cx="5789693" cy="45720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65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5528811" y="443594"/>
            <a:ext cx="1257299" cy="11515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42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8858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685800" rtl="0" eaLnBrk="1" latinLnBrk="0" hangingPunct="1">
        <a:spcBef>
          <a:spcPct val="0"/>
        </a:spcBef>
        <a:buNone/>
        <a:defRPr sz="63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514350" indent="-514350" algn="l" defTabSz="685800" rtl="0" eaLnBrk="1" latinLnBrk="0" hangingPunct="1">
        <a:spcBef>
          <a:spcPts val="15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3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1114425" indent="-428625" algn="l" defTabSz="685800" rtl="0" eaLnBrk="1" latinLnBrk="0" hangingPunct="1">
        <a:spcBef>
          <a:spcPts val="15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7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7145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4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24003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1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30861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1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37590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1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44577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1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51435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1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58293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1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77" b="-9277"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3" name="Freeform 3"/>
          <p:cNvSpPr/>
          <p:nvPr/>
        </p:nvSpPr>
        <p:spPr>
          <a:xfrm>
            <a:off x="16384715" y="9009597"/>
            <a:ext cx="3806571" cy="2083232"/>
          </a:xfrm>
          <a:custGeom>
            <a:avLst/>
            <a:gdLst/>
            <a:ahLst/>
            <a:cxnLst/>
            <a:rect l="l" t="t" r="r" b="b"/>
            <a:pathLst>
              <a:path w="3806571" h="2083232">
                <a:moveTo>
                  <a:pt x="0" y="0"/>
                </a:moveTo>
                <a:lnTo>
                  <a:pt x="3806570" y="0"/>
                </a:lnTo>
                <a:lnTo>
                  <a:pt x="3806570" y="2083232"/>
                </a:lnTo>
                <a:lnTo>
                  <a:pt x="0" y="208323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grpSp>
        <p:nvGrpSpPr>
          <p:cNvPr id="4" name="Group 4"/>
          <p:cNvGrpSpPr/>
          <p:nvPr/>
        </p:nvGrpSpPr>
        <p:grpSpPr>
          <a:xfrm>
            <a:off x="-1543050" y="-558218"/>
            <a:ext cx="3086100" cy="11299900"/>
            <a:chOff x="0" y="0"/>
            <a:chExt cx="812800" cy="297610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2976105"/>
            </a:xfrm>
            <a:custGeom>
              <a:avLst/>
              <a:gdLst/>
              <a:ahLst/>
              <a:cxnLst/>
              <a:rect l="l" t="t" r="r" b="b"/>
              <a:pathLst>
                <a:path w="812800" h="2976105">
                  <a:moveTo>
                    <a:pt x="0" y="0"/>
                  </a:moveTo>
                  <a:lnTo>
                    <a:pt x="812800" y="0"/>
                  </a:lnTo>
                  <a:lnTo>
                    <a:pt x="812800" y="2976105"/>
                  </a:lnTo>
                  <a:lnTo>
                    <a:pt x="0" y="2976105"/>
                  </a:lnTo>
                  <a:close/>
                </a:path>
              </a:pathLst>
            </a:custGeom>
            <a:solidFill>
              <a:srgbClr val="1C5739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57150"/>
              <a:ext cx="812800" cy="30332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227773" y="4163622"/>
            <a:ext cx="110236" cy="2818996"/>
            <a:chOff x="0" y="0"/>
            <a:chExt cx="26312" cy="67285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6312" cy="672855"/>
            </a:xfrm>
            <a:custGeom>
              <a:avLst/>
              <a:gdLst/>
              <a:ahLst/>
              <a:cxnLst/>
              <a:rect l="l" t="t" r="r" b="b"/>
              <a:pathLst>
                <a:path w="26312" h="672855">
                  <a:moveTo>
                    <a:pt x="0" y="0"/>
                  </a:moveTo>
                  <a:lnTo>
                    <a:pt x="26312" y="0"/>
                  </a:lnTo>
                  <a:lnTo>
                    <a:pt x="26312" y="672855"/>
                  </a:lnTo>
                  <a:lnTo>
                    <a:pt x="0" y="67285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57150"/>
              <a:ext cx="26312" cy="73000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>
            <a:off x="5815193" y="-825493"/>
            <a:ext cx="13708378" cy="4112513"/>
          </a:xfrm>
          <a:custGeom>
            <a:avLst/>
            <a:gdLst/>
            <a:ahLst/>
            <a:cxnLst/>
            <a:rect l="l" t="t" r="r" b="b"/>
            <a:pathLst>
              <a:path w="13708378" h="4112513">
                <a:moveTo>
                  <a:pt x="0" y="0"/>
                </a:moveTo>
                <a:lnTo>
                  <a:pt x="13708378" y="0"/>
                </a:lnTo>
                <a:lnTo>
                  <a:pt x="13708378" y="4112513"/>
                </a:lnTo>
                <a:lnTo>
                  <a:pt x="0" y="411251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12" name="Freeform 12"/>
          <p:cNvSpPr/>
          <p:nvPr/>
        </p:nvSpPr>
        <p:spPr>
          <a:xfrm>
            <a:off x="14188971" y="7380167"/>
            <a:ext cx="8198059" cy="5342093"/>
          </a:xfrm>
          <a:custGeom>
            <a:avLst/>
            <a:gdLst/>
            <a:ahLst/>
            <a:cxnLst/>
            <a:rect l="l" t="t" r="r" b="b"/>
            <a:pathLst>
              <a:path w="8198059" h="5342093">
                <a:moveTo>
                  <a:pt x="0" y="0"/>
                </a:moveTo>
                <a:lnTo>
                  <a:pt x="8198058" y="0"/>
                </a:lnTo>
                <a:lnTo>
                  <a:pt x="8198058" y="5342093"/>
                </a:lnTo>
                <a:lnTo>
                  <a:pt x="0" y="534209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13" name="Freeform 13"/>
          <p:cNvSpPr/>
          <p:nvPr/>
        </p:nvSpPr>
        <p:spPr>
          <a:xfrm>
            <a:off x="1543050" y="6149976"/>
            <a:ext cx="8507284" cy="953525"/>
          </a:xfrm>
          <a:custGeom>
            <a:avLst/>
            <a:gdLst/>
            <a:ahLst/>
            <a:cxnLst/>
            <a:rect l="l" t="t" r="r" b="b"/>
            <a:pathLst>
              <a:path w="8507284" h="953525">
                <a:moveTo>
                  <a:pt x="0" y="0"/>
                </a:moveTo>
                <a:lnTo>
                  <a:pt x="8507284" y="0"/>
                </a:lnTo>
                <a:lnTo>
                  <a:pt x="8507284" y="953525"/>
                </a:lnTo>
                <a:lnTo>
                  <a:pt x="0" y="95352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15" name="TextBox 15"/>
          <p:cNvSpPr txBox="1"/>
          <p:nvPr/>
        </p:nvSpPr>
        <p:spPr>
          <a:xfrm>
            <a:off x="3218549" y="1265234"/>
            <a:ext cx="13663569" cy="90024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endParaRPr lang="en-US" sz="5400" dirty="0">
              <a:solidFill>
                <a:srgbClr val="1C5739"/>
              </a:solidFill>
              <a:latin typeface="Codec Pro ExtraBold"/>
            </a:endParaRPr>
          </a:p>
          <a:p>
            <a:pPr algn="ctr">
              <a:lnSpc>
                <a:spcPct val="150000"/>
              </a:lnSpc>
            </a:pPr>
            <a:r>
              <a:rPr lang="en-US" sz="5400" dirty="0">
                <a:solidFill>
                  <a:srgbClr val="1C5739"/>
                </a:solidFill>
                <a:latin typeface="Codec Pro ExtraBold"/>
              </a:rPr>
              <a:t>SEGUIMIENTO PARCIAL  DE PLAN DE DESARROLLO CARTAGENA CIUDAD DE DERECHOS 2024 – 2027. </a:t>
            </a:r>
          </a:p>
          <a:p>
            <a:pPr algn="ctr">
              <a:lnSpc>
                <a:spcPct val="150000"/>
              </a:lnSpc>
            </a:pPr>
            <a:endParaRPr lang="en-US" sz="5400" dirty="0">
              <a:solidFill>
                <a:srgbClr val="1C5739"/>
              </a:solidFill>
              <a:latin typeface="Codec Pro ExtraBold"/>
            </a:endParaRP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1C5739"/>
                </a:solidFill>
                <a:latin typeface="Codec Pro ExtraBold"/>
              </a:rPr>
              <a:t>Corte 31 de </a:t>
            </a:r>
            <a:r>
              <a:rPr lang="en-US" sz="3200" dirty="0" err="1">
                <a:solidFill>
                  <a:srgbClr val="1C5739"/>
                </a:solidFill>
                <a:latin typeface="Codec Pro ExtraBold"/>
              </a:rPr>
              <a:t>diciembre</a:t>
            </a:r>
            <a:r>
              <a:rPr lang="en-US" sz="3200" dirty="0">
                <a:solidFill>
                  <a:srgbClr val="1C5739"/>
                </a:solidFill>
                <a:latin typeface="Codec Pro ExtraBold"/>
              </a:rPr>
              <a:t> de 2025.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1C5739"/>
                </a:solidFill>
                <a:latin typeface="Codec Pro ExtraBold"/>
              </a:rPr>
              <a:t>Secretaría</a:t>
            </a:r>
            <a:r>
              <a:rPr lang="en-US" sz="3200" dirty="0">
                <a:solidFill>
                  <a:srgbClr val="1C5739"/>
                </a:solidFill>
                <a:latin typeface="Codec Pro ExtraBold"/>
              </a:rPr>
              <a:t> de </a:t>
            </a:r>
            <a:r>
              <a:rPr lang="en-US" sz="3200" dirty="0" err="1">
                <a:solidFill>
                  <a:srgbClr val="1C5739"/>
                </a:solidFill>
                <a:latin typeface="Codec Pro ExtraBold"/>
              </a:rPr>
              <a:t>Planeación</a:t>
            </a:r>
            <a:r>
              <a:rPr lang="en-US" sz="3200" dirty="0">
                <a:solidFill>
                  <a:srgbClr val="1C5739"/>
                </a:solidFill>
                <a:latin typeface="Codec Pro ExtraBold"/>
              </a:rPr>
              <a:t> </a:t>
            </a:r>
            <a:r>
              <a:rPr lang="en-US" sz="3200" dirty="0" err="1">
                <a:solidFill>
                  <a:srgbClr val="1C5739"/>
                </a:solidFill>
                <a:latin typeface="Codec Pro ExtraBold"/>
              </a:rPr>
              <a:t>Distrital</a:t>
            </a:r>
            <a:endParaRPr lang="en-US" sz="3200" dirty="0">
              <a:solidFill>
                <a:srgbClr val="1C5739"/>
              </a:solidFill>
              <a:latin typeface="Codec Pro ExtraBold"/>
            </a:endParaRPr>
          </a:p>
          <a:p>
            <a:pPr algn="ctr">
              <a:lnSpc>
                <a:spcPct val="150000"/>
              </a:lnSpc>
            </a:pPr>
            <a:endParaRPr lang="en-US" sz="2800" dirty="0">
              <a:solidFill>
                <a:srgbClr val="1C5739"/>
              </a:solidFill>
              <a:latin typeface="Codec Pro ExtraBold"/>
            </a:endParaRPr>
          </a:p>
          <a:p>
            <a:pPr algn="ctr">
              <a:lnSpc>
                <a:spcPct val="150000"/>
              </a:lnSpc>
            </a:pPr>
            <a:r>
              <a:rPr lang="en-US" sz="2800" dirty="0">
                <a:solidFill>
                  <a:srgbClr val="1C5739"/>
                </a:solidFill>
                <a:latin typeface="Codec Pro ExtraBold"/>
              </a:rPr>
              <a:t>Cartagena de </a:t>
            </a:r>
            <a:r>
              <a:rPr lang="en-US" sz="2800" dirty="0" err="1">
                <a:solidFill>
                  <a:srgbClr val="1C5739"/>
                </a:solidFill>
                <a:latin typeface="Codec Pro ExtraBold"/>
              </a:rPr>
              <a:t>Indias</a:t>
            </a:r>
            <a:r>
              <a:rPr lang="en-US" sz="2800" dirty="0">
                <a:solidFill>
                  <a:srgbClr val="1C5739"/>
                </a:solidFill>
                <a:latin typeface="Codec Pro ExtraBold"/>
              </a:rPr>
              <a:t> D. T y C.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57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9"/>
          <p:cNvSpPr/>
          <p:nvPr/>
        </p:nvSpPr>
        <p:spPr>
          <a:xfrm>
            <a:off x="-743960" y="0"/>
            <a:ext cx="5376047" cy="1612814"/>
          </a:xfrm>
          <a:custGeom>
            <a:avLst/>
            <a:gdLst/>
            <a:ahLst/>
            <a:cxnLst/>
            <a:rect l="l" t="t" r="r" b="b"/>
            <a:pathLst>
              <a:path w="5376047" h="1612814">
                <a:moveTo>
                  <a:pt x="0" y="0"/>
                </a:moveTo>
                <a:lnTo>
                  <a:pt x="5376047" y="0"/>
                </a:lnTo>
                <a:lnTo>
                  <a:pt x="5376047" y="1612814"/>
                </a:lnTo>
                <a:lnTo>
                  <a:pt x="0" y="161281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7" name="CuadroTexto 6"/>
          <p:cNvSpPr txBox="1"/>
          <p:nvPr/>
        </p:nvSpPr>
        <p:spPr>
          <a:xfrm>
            <a:off x="174171" y="2247900"/>
            <a:ext cx="394062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 sz="1100" b="1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s-CO" sz="3200" b="1" dirty="0">
                <a:solidFill>
                  <a:schemeClr val="tx1">
                    <a:lumMod val="95000"/>
                  </a:schemeClr>
                </a:solidFill>
              </a:rPr>
              <a:t>AVANCE RESPECTO A LA VIGENCIA DE LOS COMPONENTES IMPULSORES </a:t>
            </a:r>
            <a:r>
              <a:rPr lang="es-CO" sz="3200" b="1" dirty="0">
                <a:solidFill>
                  <a:srgbClr val="FFFF00"/>
                </a:solidFill>
              </a:rPr>
              <a:t>LINEA ESTRATEGICA SEGURIDAD HUMANA. 31 DE DICIEMBRE 2025.</a:t>
            </a:r>
            <a:endParaRPr lang="es-CO" sz="3200" b="1" dirty="0">
              <a:solidFill>
                <a:schemeClr val="tx1">
                  <a:lumMod val="95000"/>
                </a:schemeClr>
              </a:solidFill>
            </a:endParaRPr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9956513"/>
              </p:ext>
            </p:extLst>
          </p:nvPr>
        </p:nvGraphicFramePr>
        <p:xfrm>
          <a:off x="4632087" y="1181100"/>
          <a:ext cx="13274913" cy="746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Rectángulo redondeado 12"/>
          <p:cNvSpPr/>
          <p:nvPr/>
        </p:nvSpPr>
        <p:spPr>
          <a:xfrm>
            <a:off x="5334000" y="2705100"/>
            <a:ext cx="2057400" cy="5410200"/>
          </a:xfrm>
          <a:prstGeom prst="round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313518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57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9"/>
          <p:cNvSpPr/>
          <p:nvPr/>
        </p:nvSpPr>
        <p:spPr>
          <a:xfrm>
            <a:off x="-743960" y="0"/>
            <a:ext cx="5376047" cy="1612814"/>
          </a:xfrm>
          <a:custGeom>
            <a:avLst/>
            <a:gdLst/>
            <a:ahLst/>
            <a:cxnLst/>
            <a:rect l="l" t="t" r="r" b="b"/>
            <a:pathLst>
              <a:path w="5376047" h="1612814">
                <a:moveTo>
                  <a:pt x="0" y="0"/>
                </a:moveTo>
                <a:lnTo>
                  <a:pt x="5376047" y="0"/>
                </a:lnTo>
                <a:lnTo>
                  <a:pt x="5376047" y="1612814"/>
                </a:lnTo>
                <a:lnTo>
                  <a:pt x="0" y="161281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7" name="CuadroTexto 6"/>
          <p:cNvSpPr txBox="1"/>
          <p:nvPr/>
        </p:nvSpPr>
        <p:spPr>
          <a:xfrm>
            <a:off x="533400" y="2171700"/>
            <a:ext cx="355962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 sz="1100" b="1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s-ES" sz="3200" b="1" dirty="0">
                <a:solidFill>
                  <a:schemeClr val="tx1">
                    <a:lumMod val="95000"/>
                  </a:schemeClr>
                </a:solidFill>
              </a:rPr>
              <a:t>PROGRAMAS EN ESTADO DE CUMPLIMIENTO BAJO O MUY BAJO</a:t>
            </a:r>
          </a:p>
          <a:p>
            <a:pPr algn="just">
              <a:defRPr sz="1100" b="1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s-CO" sz="3200" b="1" dirty="0">
                <a:solidFill>
                  <a:schemeClr val="tx1">
                    <a:lumMod val="95000"/>
                  </a:schemeClr>
                </a:solidFill>
              </a:rPr>
              <a:t>DE LA </a:t>
            </a:r>
            <a:r>
              <a:rPr lang="es-CO" sz="3200" b="1" dirty="0">
                <a:solidFill>
                  <a:srgbClr val="FFFF00"/>
                </a:solidFill>
              </a:rPr>
              <a:t>LINEA ESTRATEGICA SEGURIDAD HUMANA. 31 DE DICIEMBRE 2025.</a:t>
            </a:r>
            <a:endParaRPr lang="es-CO" sz="3200" b="1" dirty="0">
              <a:solidFill>
                <a:schemeClr val="tx1">
                  <a:lumMod val="95000"/>
                </a:schemeClr>
              </a:solidFill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1692331"/>
              </p:ext>
            </p:extLst>
          </p:nvPr>
        </p:nvGraphicFramePr>
        <p:xfrm>
          <a:off x="4593987" y="2781300"/>
          <a:ext cx="13427313" cy="3078480"/>
        </p:xfrm>
        <a:graphic>
          <a:graphicData uri="http://schemas.openxmlformats.org/drawingml/2006/table">
            <a:tbl>
              <a:tblPr/>
              <a:tblGrid>
                <a:gridCol w="5287526">
                  <a:extLst>
                    <a:ext uri="{9D8B030D-6E8A-4147-A177-3AD203B41FA5}">
                      <a16:colId xmlns:a16="http://schemas.microsoft.com/office/drawing/2014/main" val="1871832344"/>
                    </a:ext>
                  </a:extLst>
                </a:gridCol>
                <a:gridCol w="3519457">
                  <a:extLst>
                    <a:ext uri="{9D8B030D-6E8A-4147-A177-3AD203B41FA5}">
                      <a16:colId xmlns:a16="http://schemas.microsoft.com/office/drawing/2014/main" val="2946439120"/>
                    </a:ext>
                  </a:extLst>
                </a:gridCol>
                <a:gridCol w="4620330">
                  <a:extLst>
                    <a:ext uri="{9D8B030D-6E8A-4147-A177-3AD203B41FA5}">
                      <a16:colId xmlns:a16="http://schemas.microsoft.com/office/drawing/2014/main" val="1956762439"/>
                    </a:ext>
                  </a:extLst>
                </a:gridCol>
              </a:tblGrid>
              <a:tr h="0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ES" sz="2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EN ESTADO DE CUMPLIMIENTO BAJO O MUY BAJO.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2294582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AVANCE CUATRIENIO  CORTE  31 DE DICIEMBRE DE 2025. PROGRAMAS.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RESPONSABLES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132235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just" fontAlgn="b"/>
                      <a:r>
                        <a:rPr lang="es-ES" sz="2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HABITABILIDAD PARA LA SUPERACIÓN DE LA POBREZA EXTREMA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2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 DE EMERGENCIA SOCIAL PES Pr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4223646"/>
                  </a:ext>
                </a:extLst>
              </a:tr>
              <a:tr h="746760">
                <a:tc>
                  <a:txBody>
                    <a:bodyPr/>
                    <a:lstStyle/>
                    <a:p>
                      <a:pPr algn="just" fontAlgn="b"/>
                      <a:r>
                        <a:rPr lang="es-ES" sz="2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BANCARIZACIÓN PARA LA SUPERACIÓN DE LA POBREZA EXTREMA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8,5%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2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 DE EMERGENCIA SOCIAL PES Pr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15905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40477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57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/>
          <p:cNvSpPr txBox="1"/>
          <p:nvPr/>
        </p:nvSpPr>
        <p:spPr>
          <a:xfrm>
            <a:off x="990600" y="3695700"/>
            <a:ext cx="16230600" cy="24622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600"/>
              </a:lnSpc>
              <a:spcBef>
                <a:spcPct val="0"/>
              </a:spcBef>
            </a:pPr>
            <a:r>
              <a:rPr lang="en-US" sz="4000" dirty="0">
                <a:solidFill>
                  <a:srgbClr val="FFFFFF"/>
                </a:solidFill>
                <a:latin typeface="Nourd Heavy"/>
              </a:rPr>
              <a:t>RESULTADOS LINEA ESTRATEGICA VIDA DIGNA.</a:t>
            </a:r>
          </a:p>
          <a:p>
            <a:pPr lvl="0" algn="ctr">
              <a:lnSpc>
                <a:spcPts val="9600"/>
              </a:lnSpc>
              <a:spcBef>
                <a:spcPct val="0"/>
              </a:spcBef>
            </a:pPr>
            <a:r>
              <a:rPr lang="en-US" sz="4000" dirty="0">
                <a:solidFill>
                  <a:srgbClr val="FFFFFF"/>
                </a:solidFill>
                <a:latin typeface="Nourd Heavy"/>
              </a:rPr>
              <a:t>CORTE </a:t>
            </a:r>
            <a:r>
              <a:rPr lang="es-ES" sz="4000" dirty="0">
                <a:solidFill>
                  <a:srgbClr val="FFFFFF"/>
                </a:solidFill>
                <a:latin typeface="Nourd Heavy"/>
              </a:rPr>
              <a:t>31 DE DICIEMBRE </a:t>
            </a:r>
            <a:r>
              <a:rPr lang="en-US" sz="4000" dirty="0">
                <a:solidFill>
                  <a:srgbClr val="FFFFFF"/>
                </a:solidFill>
                <a:latin typeface="Nourd Heavy"/>
              </a:rPr>
              <a:t>2025. </a:t>
            </a:r>
          </a:p>
        </p:txBody>
      </p:sp>
      <p:sp>
        <p:nvSpPr>
          <p:cNvPr id="10" name="Freeform 10"/>
          <p:cNvSpPr/>
          <p:nvPr/>
        </p:nvSpPr>
        <p:spPr>
          <a:xfrm rot="-5989857">
            <a:off x="13453284" y="-3039487"/>
            <a:ext cx="8198059" cy="5342093"/>
          </a:xfrm>
          <a:custGeom>
            <a:avLst/>
            <a:gdLst/>
            <a:ahLst/>
            <a:cxnLst/>
            <a:rect l="l" t="t" r="r" b="b"/>
            <a:pathLst>
              <a:path w="8198059" h="5342093">
                <a:moveTo>
                  <a:pt x="0" y="0"/>
                </a:moveTo>
                <a:lnTo>
                  <a:pt x="8198059" y="0"/>
                </a:lnTo>
                <a:lnTo>
                  <a:pt x="8198059" y="5342094"/>
                </a:lnTo>
                <a:lnTo>
                  <a:pt x="0" y="534209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11" name="Freeform 11"/>
          <p:cNvSpPr/>
          <p:nvPr/>
        </p:nvSpPr>
        <p:spPr>
          <a:xfrm>
            <a:off x="-743960" y="0"/>
            <a:ext cx="5376047" cy="1612814"/>
          </a:xfrm>
          <a:custGeom>
            <a:avLst/>
            <a:gdLst/>
            <a:ahLst/>
            <a:cxnLst/>
            <a:rect l="l" t="t" r="r" b="b"/>
            <a:pathLst>
              <a:path w="5376047" h="1612814">
                <a:moveTo>
                  <a:pt x="0" y="0"/>
                </a:moveTo>
                <a:lnTo>
                  <a:pt x="5376047" y="0"/>
                </a:lnTo>
                <a:lnTo>
                  <a:pt x="5376047" y="1612814"/>
                </a:lnTo>
                <a:lnTo>
                  <a:pt x="0" y="161281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13" name="Freeform 13"/>
          <p:cNvSpPr/>
          <p:nvPr/>
        </p:nvSpPr>
        <p:spPr>
          <a:xfrm flipH="1">
            <a:off x="-4099029" y="7200900"/>
            <a:ext cx="8198059" cy="5342093"/>
          </a:xfrm>
          <a:custGeom>
            <a:avLst/>
            <a:gdLst/>
            <a:ahLst/>
            <a:cxnLst/>
            <a:rect l="l" t="t" r="r" b="b"/>
            <a:pathLst>
              <a:path w="8198059" h="5342093">
                <a:moveTo>
                  <a:pt x="8198058" y="0"/>
                </a:moveTo>
                <a:lnTo>
                  <a:pt x="0" y="0"/>
                </a:lnTo>
                <a:lnTo>
                  <a:pt x="0" y="5342093"/>
                </a:lnTo>
                <a:lnTo>
                  <a:pt x="8198058" y="5342093"/>
                </a:lnTo>
                <a:lnTo>
                  <a:pt x="8198058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940877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57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8"/>
          <p:cNvSpPr/>
          <p:nvPr/>
        </p:nvSpPr>
        <p:spPr>
          <a:xfrm flipH="1">
            <a:off x="-3429000" y="6972300"/>
            <a:ext cx="8198059" cy="5342093"/>
          </a:xfrm>
          <a:custGeom>
            <a:avLst/>
            <a:gdLst/>
            <a:ahLst/>
            <a:cxnLst/>
            <a:rect l="l" t="t" r="r" b="b"/>
            <a:pathLst>
              <a:path w="8198059" h="5342093">
                <a:moveTo>
                  <a:pt x="8198059" y="0"/>
                </a:moveTo>
                <a:lnTo>
                  <a:pt x="0" y="0"/>
                </a:lnTo>
                <a:lnTo>
                  <a:pt x="0" y="5342094"/>
                </a:lnTo>
                <a:lnTo>
                  <a:pt x="8198059" y="5342094"/>
                </a:lnTo>
                <a:lnTo>
                  <a:pt x="8198059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9" name="Freeform 9"/>
          <p:cNvSpPr/>
          <p:nvPr/>
        </p:nvSpPr>
        <p:spPr>
          <a:xfrm>
            <a:off x="-743960" y="0"/>
            <a:ext cx="5376047" cy="1612814"/>
          </a:xfrm>
          <a:custGeom>
            <a:avLst/>
            <a:gdLst/>
            <a:ahLst/>
            <a:cxnLst/>
            <a:rect l="l" t="t" r="r" b="b"/>
            <a:pathLst>
              <a:path w="5376047" h="1612814">
                <a:moveTo>
                  <a:pt x="0" y="0"/>
                </a:moveTo>
                <a:lnTo>
                  <a:pt x="5376047" y="0"/>
                </a:lnTo>
                <a:lnTo>
                  <a:pt x="5376047" y="1612814"/>
                </a:lnTo>
                <a:lnTo>
                  <a:pt x="0" y="161281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7" name="CuadroTexto 6"/>
          <p:cNvSpPr txBox="1"/>
          <p:nvPr/>
        </p:nvSpPr>
        <p:spPr>
          <a:xfrm>
            <a:off x="257304" y="2168035"/>
            <a:ext cx="3373515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 sz="1100" b="1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s-CO" sz="3200" b="1" dirty="0">
                <a:solidFill>
                  <a:schemeClr val="tx1">
                    <a:lumMod val="95000"/>
                  </a:schemeClr>
                </a:solidFill>
              </a:rPr>
              <a:t>AVANCE RESPECTO AL CUATRIENIO DE LOS COMPONENTES IMPULSORES </a:t>
            </a:r>
            <a:r>
              <a:rPr lang="es-CO" sz="3200" b="1" dirty="0">
                <a:solidFill>
                  <a:srgbClr val="FFFF00"/>
                </a:solidFill>
              </a:rPr>
              <a:t>LINEA ESTRATEGICA VIDA DIGNA. 31 DE DICIEMBRE 2025.</a:t>
            </a:r>
            <a:endParaRPr lang="es-CO" sz="3200" b="1" dirty="0">
              <a:solidFill>
                <a:schemeClr val="tx1">
                  <a:lumMod val="95000"/>
                </a:schemeClr>
              </a:solidFill>
            </a:endParaRPr>
          </a:p>
          <a:p>
            <a:pPr algn="just">
              <a:defRPr sz="1100" b="1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endParaRPr lang="es-CO" sz="3200" b="1" dirty="0">
              <a:solidFill>
                <a:schemeClr val="tx1">
                  <a:lumMod val="95000"/>
                </a:schemeClr>
              </a:solidFill>
            </a:endParaRPr>
          </a:p>
        </p:txBody>
      </p:sp>
      <p:graphicFrame>
        <p:nvGraphicFramePr>
          <p:cNvPr id="11" name="Grá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8373379"/>
              </p:ext>
            </p:extLst>
          </p:nvPr>
        </p:nvGraphicFramePr>
        <p:xfrm>
          <a:off x="3886200" y="1612814"/>
          <a:ext cx="14096999" cy="74168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Rectángulo redondeado 11"/>
          <p:cNvSpPr/>
          <p:nvPr/>
        </p:nvSpPr>
        <p:spPr>
          <a:xfrm>
            <a:off x="4769059" y="3389580"/>
            <a:ext cx="1752600" cy="4854978"/>
          </a:xfrm>
          <a:prstGeom prst="round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187893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57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4906716" y="46007"/>
            <a:ext cx="13224980" cy="10088186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3483"/>
              </a:lnSpc>
            </a:pPr>
            <a:endParaRPr/>
          </a:p>
        </p:txBody>
      </p:sp>
      <p:sp>
        <p:nvSpPr>
          <p:cNvPr id="8" name="Freeform 8"/>
          <p:cNvSpPr/>
          <p:nvPr/>
        </p:nvSpPr>
        <p:spPr>
          <a:xfrm flipH="1">
            <a:off x="-3291343" y="6968253"/>
            <a:ext cx="8198059" cy="5342093"/>
          </a:xfrm>
          <a:custGeom>
            <a:avLst/>
            <a:gdLst/>
            <a:ahLst/>
            <a:cxnLst/>
            <a:rect l="l" t="t" r="r" b="b"/>
            <a:pathLst>
              <a:path w="8198059" h="5342093">
                <a:moveTo>
                  <a:pt x="8198059" y="0"/>
                </a:moveTo>
                <a:lnTo>
                  <a:pt x="0" y="0"/>
                </a:lnTo>
                <a:lnTo>
                  <a:pt x="0" y="5342094"/>
                </a:lnTo>
                <a:lnTo>
                  <a:pt x="8198059" y="5342094"/>
                </a:lnTo>
                <a:lnTo>
                  <a:pt x="8198059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9" name="Freeform 9"/>
          <p:cNvSpPr/>
          <p:nvPr/>
        </p:nvSpPr>
        <p:spPr>
          <a:xfrm>
            <a:off x="-743960" y="0"/>
            <a:ext cx="5376047" cy="1612814"/>
          </a:xfrm>
          <a:custGeom>
            <a:avLst/>
            <a:gdLst/>
            <a:ahLst/>
            <a:cxnLst/>
            <a:rect l="l" t="t" r="r" b="b"/>
            <a:pathLst>
              <a:path w="5376047" h="1612814">
                <a:moveTo>
                  <a:pt x="0" y="0"/>
                </a:moveTo>
                <a:lnTo>
                  <a:pt x="5376047" y="0"/>
                </a:lnTo>
                <a:lnTo>
                  <a:pt x="5376047" y="1612814"/>
                </a:lnTo>
                <a:lnTo>
                  <a:pt x="0" y="161281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7" name="CuadroTexto 6"/>
          <p:cNvSpPr txBox="1"/>
          <p:nvPr/>
        </p:nvSpPr>
        <p:spPr>
          <a:xfrm>
            <a:off x="208847" y="2171700"/>
            <a:ext cx="3470431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 sz="1100" b="1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s-CO" sz="3200" b="1" dirty="0">
                <a:solidFill>
                  <a:schemeClr val="tx1">
                    <a:lumMod val="95000"/>
                  </a:schemeClr>
                </a:solidFill>
              </a:rPr>
              <a:t>AVANCE RESPECTO A LA VIGENCIA DE LOS COMPONENTES IMPULSORES </a:t>
            </a:r>
            <a:r>
              <a:rPr lang="es-CO" sz="3200" b="1" dirty="0">
                <a:solidFill>
                  <a:srgbClr val="FFFF00"/>
                </a:solidFill>
              </a:rPr>
              <a:t>LINEA ESTRATEGICA VIDA DIGNA. 31 DE DICIEMBRE 2025.</a:t>
            </a:r>
            <a:endParaRPr lang="es-CO" sz="3200" b="1" dirty="0">
              <a:solidFill>
                <a:schemeClr val="tx1">
                  <a:lumMod val="95000"/>
                </a:schemeClr>
              </a:solidFill>
            </a:endParaRPr>
          </a:p>
        </p:txBody>
      </p:sp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93528474"/>
              </p:ext>
            </p:extLst>
          </p:nvPr>
        </p:nvGraphicFramePr>
        <p:xfrm>
          <a:off x="4605074" y="1181100"/>
          <a:ext cx="13073326" cy="7086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Rectángulo redondeado 11"/>
          <p:cNvSpPr/>
          <p:nvPr/>
        </p:nvSpPr>
        <p:spPr>
          <a:xfrm>
            <a:off x="5562600" y="3403363"/>
            <a:ext cx="1830725" cy="4590440"/>
          </a:xfrm>
          <a:prstGeom prst="round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062285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57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4906716" y="46007"/>
            <a:ext cx="13224980" cy="10088186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3483"/>
              </a:lnSpc>
            </a:pPr>
            <a:endParaRPr/>
          </a:p>
        </p:txBody>
      </p:sp>
      <p:sp>
        <p:nvSpPr>
          <p:cNvPr id="8" name="Freeform 8"/>
          <p:cNvSpPr/>
          <p:nvPr/>
        </p:nvSpPr>
        <p:spPr>
          <a:xfrm flipH="1">
            <a:off x="-3291343" y="6968253"/>
            <a:ext cx="8198059" cy="5342093"/>
          </a:xfrm>
          <a:custGeom>
            <a:avLst/>
            <a:gdLst/>
            <a:ahLst/>
            <a:cxnLst/>
            <a:rect l="l" t="t" r="r" b="b"/>
            <a:pathLst>
              <a:path w="8198059" h="5342093">
                <a:moveTo>
                  <a:pt x="8198059" y="0"/>
                </a:moveTo>
                <a:lnTo>
                  <a:pt x="0" y="0"/>
                </a:lnTo>
                <a:lnTo>
                  <a:pt x="0" y="5342094"/>
                </a:lnTo>
                <a:lnTo>
                  <a:pt x="8198059" y="5342094"/>
                </a:lnTo>
                <a:lnTo>
                  <a:pt x="8198059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9" name="Freeform 9"/>
          <p:cNvSpPr/>
          <p:nvPr/>
        </p:nvSpPr>
        <p:spPr>
          <a:xfrm>
            <a:off x="-743960" y="0"/>
            <a:ext cx="5376047" cy="1612814"/>
          </a:xfrm>
          <a:custGeom>
            <a:avLst/>
            <a:gdLst/>
            <a:ahLst/>
            <a:cxnLst/>
            <a:rect l="l" t="t" r="r" b="b"/>
            <a:pathLst>
              <a:path w="5376047" h="1612814">
                <a:moveTo>
                  <a:pt x="0" y="0"/>
                </a:moveTo>
                <a:lnTo>
                  <a:pt x="5376047" y="0"/>
                </a:lnTo>
                <a:lnTo>
                  <a:pt x="5376047" y="1612814"/>
                </a:lnTo>
                <a:lnTo>
                  <a:pt x="0" y="161281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7" name="CuadroTexto 6"/>
          <p:cNvSpPr txBox="1"/>
          <p:nvPr/>
        </p:nvSpPr>
        <p:spPr>
          <a:xfrm>
            <a:off x="609600" y="2019300"/>
            <a:ext cx="347043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 sz="1100" b="1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s-ES" sz="3200" b="1" dirty="0">
                <a:solidFill>
                  <a:schemeClr val="tx1">
                    <a:lumMod val="95000"/>
                  </a:schemeClr>
                </a:solidFill>
              </a:rPr>
              <a:t>PROGRAMAS EN ESTADO DE CUMPLIMIENTO BAJO O MUY BAJO</a:t>
            </a:r>
          </a:p>
          <a:p>
            <a:pPr algn="just">
              <a:defRPr sz="1100" b="1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s-CO" sz="3200" b="1" dirty="0">
                <a:solidFill>
                  <a:schemeClr val="tx1">
                    <a:lumMod val="95000"/>
                  </a:schemeClr>
                </a:solidFill>
              </a:rPr>
              <a:t>DE LA </a:t>
            </a:r>
            <a:r>
              <a:rPr lang="es-CO" sz="3200" b="1" dirty="0">
                <a:solidFill>
                  <a:srgbClr val="FFFF00"/>
                </a:solidFill>
              </a:rPr>
              <a:t>LINEA ESTRATEGICA VIDA DIGNA. 31 DE DICIEMBRE 2025.</a:t>
            </a:r>
            <a:endParaRPr lang="es-CO" sz="3200" b="1" dirty="0">
              <a:solidFill>
                <a:schemeClr val="tx1">
                  <a:lumMod val="95000"/>
                </a:schemeClr>
              </a:solidFill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2835643"/>
              </p:ext>
            </p:extLst>
          </p:nvPr>
        </p:nvGraphicFramePr>
        <p:xfrm>
          <a:off x="4632087" y="2954537"/>
          <a:ext cx="13198713" cy="3078480"/>
        </p:xfrm>
        <a:graphic>
          <a:graphicData uri="http://schemas.openxmlformats.org/drawingml/2006/table">
            <a:tbl>
              <a:tblPr/>
              <a:tblGrid>
                <a:gridCol w="4848195">
                  <a:extLst>
                    <a:ext uri="{9D8B030D-6E8A-4147-A177-3AD203B41FA5}">
                      <a16:colId xmlns:a16="http://schemas.microsoft.com/office/drawing/2014/main" val="3882431701"/>
                    </a:ext>
                  </a:extLst>
                </a:gridCol>
                <a:gridCol w="3701145">
                  <a:extLst>
                    <a:ext uri="{9D8B030D-6E8A-4147-A177-3AD203B41FA5}">
                      <a16:colId xmlns:a16="http://schemas.microsoft.com/office/drawing/2014/main" val="2268648637"/>
                    </a:ext>
                  </a:extLst>
                </a:gridCol>
                <a:gridCol w="4649373">
                  <a:extLst>
                    <a:ext uri="{9D8B030D-6E8A-4147-A177-3AD203B41FA5}">
                      <a16:colId xmlns:a16="http://schemas.microsoft.com/office/drawing/2014/main" val="2302625329"/>
                    </a:ext>
                  </a:extLst>
                </a:gridCol>
              </a:tblGrid>
              <a:tr h="0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ES" sz="2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EN ESTADO DE CUMPLIMIENTO BAJO O MUY BAJO.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6983115"/>
                  </a:ext>
                </a:extLst>
              </a:tr>
              <a:tr h="80772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AVANCE CUATRIENIO  CORTE 31 DE DICIEMBRE DE 2025. PROGRAMAS.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RESPONSABLES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0035661"/>
                  </a:ext>
                </a:extLst>
              </a:tr>
              <a:tr h="655320">
                <a:tc>
                  <a:txBody>
                    <a:bodyPr/>
                    <a:lstStyle/>
                    <a:p>
                      <a:pPr algn="just" fontAlgn="b"/>
                      <a:r>
                        <a:rPr lang="es-ES" sz="2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OFERTA ACADÉMICA SUPERIOR CON CALIDAD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2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Institución Universitaria Mayor de Cartagena.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8812651"/>
                  </a:ext>
                </a:extLst>
              </a:tr>
              <a:tr h="472440">
                <a:tc>
                  <a:txBody>
                    <a:bodyPr/>
                    <a:lstStyle/>
                    <a:p>
                      <a:pPr algn="just" fontAlgn="b"/>
                      <a:r>
                        <a:rPr lang="es-ES" sz="2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UNIDOS POR UNA VIVIENDA PARA TI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8,6%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2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CORVIVIENDA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73585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89810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57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/>
          <p:cNvSpPr txBox="1"/>
          <p:nvPr/>
        </p:nvSpPr>
        <p:spPr>
          <a:xfrm>
            <a:off x="990600" y="3695700"/>
            <a:ext cx="16230600" cy="36933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600"/>
              </a:lnSpc>
              <a:spcBef>
                <a:spcPct val="0"/>
              </a:spcBef>
            </a:pPr>
            <a:r>
              <a:rPr lang="en-US" sz="4000" dirty="0">
                <a:solidFill>
                  <a:srgbClr val="FFFFFF"/>
                </a:solidFill>
                <a:latin typeface="Nourd Heavy"/>
              </a:rPr>
              <a:t>RESULTADOS LINEA ESTRATEGICA DESARROLLO </a:t>
            </a:r>
            <a:r>
              <a:rPr lang="es-ES" sz="4000" dirty="0">
                <a:solidFill>
                  <a:srgbClr val="FFFFFF"/>
                </a:solidFill>
                <a:latin typeface="Nourd Heavy"/>
              </a:rPr>
              <a:t>ECONÓMICO</a:t>
            </a:r>
            <a:r>
              <a:rPr lang="en-US" sz="4000" dirty="0">
                <a:solidFill>
                  <a:srgbClr val="FFFFFF"/>
                </a:solidFill>
                <a:latin typeface="Nourd Heavy"/>
              </a:rPr>
              <a:t>.</a:t>
            </a:r>
          </a:p>
          <a:p>
            <a:pPr lvl="0" algn="ctr">
              <a:lnSpc>
                <a:spcPts val="9600"/>
              </a:lnSpc>
              <a:spcBef>
                <a:spcPct val="0"/>
              </a:spcBef>
            </a:pPr>
            <a:r>
              <a:rPr lang="en-US" sz="4000" dirty="0">
                <a:solidFill>
                  <a:srgbClr val="FFFFFF"/>
                </a:solidFill>
                <a:latin typeface="Nourd Heavy"/>
              </a:rPr>
              <a:t>CORTE </a:t>
            </a:r>
            <a:r>
              <a:rPr lang="es-ES" sz="4000" dirty="0">
                <a:solidFill>
                  <a:srgbClr val="FFFFFF"/>
                </a:solidFill>
                <a:latin typeface="Nourd Heavy"/>
              </a:rPr>
              <a:t>31 DE DICIEMBRE </a:t>
            </a:r>
            <a:r>
              <a:rPr lang="en-US" sz="4000" dirty="0">
                <a:solidFill>
                  <a:srgbClr val="FFFFFF"/>
                </a:solidFill>
                <a:latin typeface="Nourd Heavy"/>
              </a:rPr>
              <a:t>2025. </a:t>
            </a:r>
          </a:p>
        </p:txBody>
      </p:sp>
      <p:sp>
        <p:nvSpPr>
          <p:cNvPr id="10" name="Freeform 10"/>
          <p:cNvSpPr/>
          <p:nvPr/>
        </p:nvSpPr>
        <p:spPr>
          <a:xfrm rot="-5989857">
            <a:off x="13453284" y="-3039487"/>
            <a:ext cx="8198059" cy="5342093"/>
          </a:xfrm>
          <a:custGeom>
            <a:avLst/>
            <a:gdLst/>
            <a:ahLst/>
            <a:cxnLst/>
            <a:rect l="l" t="t" r="r" b="b"/>
            <a:pathLst>
              <a:path w="8198059" h="5342093">
                <a:moveTo>
                  <a:pt x="0" y="0"/>
                </a:moveTo>
                <a:lnTo>
                  <a:pt x="8198059" y="0"/>
                </a:lnTo>
                <a:lnTo>
                  <a:pt x="8198059" y="5342094"/>
                </a:lnTo>
                <a:lnTo>
                  <a:pt x="0" y="534209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11" name="Freeform 11"/>
          <p:cNvSpPr/>
          <p:nvPr/>
        </p:nvSpPr>
        <p:spPr>
          <a:xfrm>
            <a:off x="-743960" y="0"/>
            <a:ext cx="5376047" cy="1612814"/>
          </a:xfrm>
          <a:custGeom>
            <a:avLst/>
            <a:gdLst/>
            <a:ahLst/>
            <a:cxnLst/>
            <a:rect l="l" t="t" r="r" b="b"/>
            <a:pathLst>
              <a:path w="5376047" h="1612814">
                <a:moveTo>
                  <a:pt x="0" y="0"/>
                </a:moveTo>
                <a:lnTo>
                  <a:pt x="5376047" y="0"/>
                </a:lnTo>
                <a:lnTo>
                  <a:pt x="5376047" y="1612814"/>
                </a:lnTo>
                <a:lnTo>
                  <a:pt x="0" y="161281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13" name="Freeform 13"/>
          <p:cNvSpPr/>
          <p:nvPr/>
        </p:nvSpPr>
        <p:spPr>
          <a:xfrm flipH="1">
            <a:off x="-4099029" y="7200900"/>
            <a:ext cx="8198059" cy="5342093"/>
          </a:xfrm>
          <a:custGeom>
            <a:avLst/>
            <a:gdLst/>
            <a:ahLst/>
            <a:cxnLst/>
            <a:rect l="l" t="t" r="r" b="b"/>
            <a:pathLst>
              <a:path w="8198059" h="5342093">
                <a:moveTo>
                  <a:pt x="8198058" y="0"/>
                </a:moveTo>
                <a:lnTo>
                  <a:pt x="0" y="0"/>
                </a:lnTo>
                <a:lnTo>
                  <a:pt x="0" y="5342093"/>
                </a:lnTo>
                <a:lnTo>
                  <a:pt x="8198058" y="5342093"/>
                </a:lnTo>
                <a:lnTo>
                  <a:pt x="8198058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925728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57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8"/>
          <p:cNvSpPr/>
          <p:nvPr/>
        </p:nvSpPr>
        <p:spPr>
          <a:xfrm flipH="1">
            <a:off x="-3429000" y="6972300"/>
            <a:ext cx="8198059" cy="5342093"/>
          </a:xfrm>
          <a:custGeom>
            <a:avLst/>
            <a:gdLst/>
            <a:ahLst/>
            <a:cxnLst/>
            <a:rect l="l" t="t" r="r" b="b"/>
            <a:pathLst>
              <a:path w="8198059" h="5342093">
                <a:moveTo>
                  <a:pt x="8198059" y="0"/>
                </a:moveTo>
                <a:lnTo>
                  <a:pt x="0" y="0"/>
                </a:lnTo>
                <a:lnTo>
                  <a:pt x="0" y="5342094"/>
                </a:lnTo>
                <a:lnTo>
                  <a:pt x="8198059" y="5342094"/>
                </a:lnTo>
                <a:lnTo>
                  <a:pt x="8198059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9" name="Freeform 9"/>
          <p:cNvSpPr/>
          <p:nvPr/>
        </p:nvSpPr>
        <p:spPr>
          <a:xfrm>
            <a:off x="-743960" y="0"/>
            <a:ext cx="5376047" cy="1612814"/>
          </a:xfrm>
          <a:custGeom>
            <a:avLst/>
            <a:gdLst/>
            <a:ahLst/>
            <a:cxnLst/>
            <a:rect l="l" t="t" r="r" b="b"/>
            <a:pathLst>
              <a:path w="5376047" h="1612814">
                <a:moveTo>
                  <a:pt x="0" y="0"/>
                </a:moveTo>
                <a:lnTo>
                  <a:pt x="5376047" y="0"/>
                </a:lnTo>
                <a:lnTo>
                  <a:pt x="5376047" y="1612814"/>
                </a:lnTo>
                <a:lnTo>
                  <a:pt x="0" y="161281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7" name="CuadroTexto 6"/>
          <p:cNvSpPr txBox="1"/>
          <p:nvPr/>
        </p:nvSpPr>
        <p:spPr>
          <a:xfrm>
            <a:off x="178492" y="1549228"/>
            <a:ext cx="2990367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 sz="1100" b="1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s-CO" sz="3200" b="1" dirty="0">
                <a:solidFill>
                  <a:schemeClr val="tx1">
                    <a:lumMod val="95000"/>
                  </a:schemeClr>
                </a:solidFill>
              </a:rPr>
              <a:t>AVANCE RESPECTO AL CUATRIENIO DE LOS COMPONENTES IMPULSORES </a:t>
            </a:r>
            <a:r>
              <a:rPr lang="es-CO" sz="3200" b="1" dirty="0">
                <a:solidFill>
                  <a:srgbClr val="FFFF00"/>
                </a:solidFill>
              </a:rPr>
              <a:t>LINEA ESTRATEGICA DESARROLLO ECONOMICO. 31 DE DICIEMBRE 2025.</a:t>
            </a:r>
            <a:endParaRPr lang="es-CO" sz="3200" b="1" dirty="0">
              <a:solidFill>
                <a:schemeClr val="tx1">
                  <a:lumMod val="95000"/>
                </a:schemeClr>
              </a:solidFill>
            </a:endParaRPr>
          </a:p>
        </p:txBody>
      </p:sp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2027451"/>
              </p:ext>
            </p:extLst>
          </p:nvPr>
        </p:nvGraphicFramePr>
        <p:xfrm>
          <a:off x="3352800" y="1568278"/>
          <a:ext cx="14552296" cy="7766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Rectángulo redondeado 11"/>
          <p:cNvSpPr/>
          <p:nvPr/>
        </p:nvSpPr>
        <p:spPr>
          <a:xfrm>
            <a:off x="4007059" y="3590950"/>
            <a:ext cx="1600200" cy="5286350"/>
          </a:xfrm>
          <a:prstGeom prst="round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536740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57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8"/>
          <p:cNvSpPr/>
          <p:nvPr/>
        </p:nvSpPr>
        <p:spPr>
          <a:xfrm flipH="1">
            <a:off x="-3429000" y="6972300"/>
            <a:ext cx="8198059" cy="5342093"/>
          </a:xfrm>
          <a:custGeom>
            <a:avLst/>
            <a:gdLst/>
            <a:ahLst/>
            <a:cxnLst/>
            <a:rect l="l" t="t" r="r" b="b"/>
            <a:pathLst>
              <a:path w="8198059" h="5342093">
                <a:moveTo>
                  <a:pt x="8198059" y="0"/>
                </a:moveTo>
                <a:lnTo>
                  <a:pt x="0" y="0"/>
                </a:lnTo>
                <a:lnTo>
                  <a:pt x="0" y="5342094"/>
                </a:lnTo>
                <a:lnTo>
                  <a:pt x="8198059" y="5342094"/>
                </a:lnTo>
                <a:lnTo>
                  <a:pt x="8198059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9" name="Freeform 9"/>
          <p:cNvSpPr/>
          <p:nvPr/>
        </p:nvSpPr>
        <p:spPr>
          <a:xfrm>
            <a:off x="-743960" y="0"/>
            <a:ext cx="5376047" cy="1612814"/>
          </a:xfrm>
          <a:custGeom>
            <a:avLst/>
            <a:gdLst/>
            <a:ahLst/>
            <a:cxnLst/>
            <a:rect l="l" t="t" r="r" b="b"/>
            <a:pathLst>
              <a:path w="5376047" h="1612814">
                <a:moveTo>
                  <a:pt x="0" y="0"/>
                </a:moveTo>
                <a:lnTo>
                  <a:pt x="5376047" y="0"/>
                </a:lnTo>
                <a:lnTo>
                  <a:pt x="5376047" y="1612814"/>
                </a:lnTo>
                <a:lnTo>
                  <a:pt x="0" y="161281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7" name="CuadroTexto 6"/>
          <p:cNvSpPr txBox="1"/>
          <p:nvPr/>
        </p:nvSpPr>
        <p:spPr>
          <a:xfrm>
            <a:off x="153363" y="1631864"/>
            <a:ext cx="3504237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 sz="1100" b="1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s-CO" sz="3200" b="1" dirty="0">
                <a:solidFill>
                  <a:schemeClr val="tx1">
                    <a:lumMod val="95000"/>
                  </a:schemeClr>
                </a:solidFill>
              </a:rPr>
              <a:t>AVANCE RESPECTO A LA VIGENCIA DE LOS COMPONENTES IMPULSORES </a:t>
            </a:r>
            <a:r>
              <a:rPr lang="es-CO" sz="3200" b="1" dirty="0">
                <a:solidFill>
                  <a:srgbClr val="FFFF00"/>
                </a:solidFill>
              </a:rPr>
              <a:t>LINEA ESTRATEGICA DESARROLLO ECONOMICO. 31 DE DICIEMBRE 2025.</a:t>
            </a:r>
            <a:endParaRPr lang="es-CO" sz="3200" b="1" dirty="0">
              <a:solidFill>
                <a:schemeClr val="tx1">
                  <a:lumMod val="95000"/>
                </a:schemeClr>
              </a:solidFill>
            </a:endParaRPr>
          </a:p>
          <a:p>
            <a:pPr algn="just">
              <a:defRPr sz="1100" b="1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endParaRPr lang="es-CO" sz="3200" b="1" dirty="0">
              <a:solidFill>
                <a:schemeClr val="tx1">
                  <a:lumMod val="95000"/>
                </a:schemeClr>
              </a:solidFill>
            </a:endParaRPr>
          </a:p>
        </p:txBody>
      </p:sp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0394537"/>
              </p:ext>
            </p:extLst>
          </p:nvPr>
        </p:nvGraphicFramePr>
        <p:xfrm>
          <a:off x="3886200" y="1338060"/>
          <a:ext cx="14020800" cy="76916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Rectángulo redondeado 12"/>
          <p:cNvSpPr/>
          <p:nvPr/>
        </p:nvSpPr>
        <p:spPr>
          <a:xfrm>
            <a:off x="4807159" y="3086099"/>
            <a:ext cx="1447800" cy="5943599"/>
          </a:xfrm>
          <a:prstGeom prst="round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008971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57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4906716" y="46007"/>
            <a:ext cx="13224980" cy="10088186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3483"/>
              </a:lnSpc>
            </a:pPr>
            <a:endParaRPr/>
          </a:p>
        </p:txBody>
      </p:sp>
      <p:sp>
        <p:nvSpPr>
          <p:cNvPr id="9" name="Freeform 9"/>
          <p:cNvSpPr/>
          <p:nvPr/>
        </p:nvSpPr>
        <p:spPr>
          <a:xfrm>
            <a:off x="-743960" y="0"/>
            <a:ext cx="5376047" cy="1612814"/>
          </a:xfrm>
          <a:custGeom>
            <a:avLst/>
            <a:gdLst/>
            <a:ahLst/>
            <a:cxnLst/>
            <a:rect l="l" t="t" r="r" b="b"/>
            <a:pathLst>
              <a:path w="5376047" h="1612814">
                <a:moveTo>
                  <a:pt x="0" y="0"/>
                </a:moveTo>
                <a:lnTo>
                  <a:pt x="5376047" y="0"/>
                </a:lnTo>
                <a:lnTo>
                  <a:pt x="5376047" y="1612814"/>
                </a:lnTo>
                <a:lnTo>
                  <a:pt x="0" y="161281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7" name="CuadroTexto 6"/>
          <p:cNvSpPr txBox="1"/>
          <p:nvPr/>
        </p:nvSpPr>
        <p:spPr>
          <a:xfrm>
            <a:off x="208847" y="1989595"/>
            <a:ext cx="3470431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 sz="1100" b="1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s-ES" sz="3200" b="1" dirty="0">
                <a:solidFill>
                  <a:schemeClr val="tx1">
                    <a:lumMod val="95000"/>
                  </a:schemeClr>
                </a:solidFill>
              </a:rPr>
              <a:t>PROGRAMAS EN ESTADO DE CUMPLIMIENTO BAJO O MUY BAJO</a:t>
            </a:r>
          </a:p>
          <a:p>
            <a:pPr algn="just">
              <a:defRPr sz="1100" b="1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s-CO" sz="3200" b="1" dirty="0">
                <a:solidFill>
                  <a:schemeClr val="tx1">
                    <a:lumMod val="95000"/>
                  </a:schemeClr>
                </a:solidFill>
              </a:rPr>
              <a:t>DE LA </a:t>
            </a:r>
            <a:r>
              <a:rPr lang="es-CO" sz="3200" b="1" dirty="0">
                <a:solidFill>
                  <a:srgbClr val="FFFF00"/>
                </a:solidFill>
              </a:rPr>
              <a:t>LINEA ESTRATEGICA DESARROLLO ECONOMICO. </a:t>
            </a:r>
            <a:r>
              <a:rPr lang="es-ES" sz="3200" b="1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s-CO" sz="3200" b="1" dirty="0">
                <a:solidFill>
                  <a:srgbClr val="FFFF00"/>
                </a:solidFill>
              </a:rPr>
              <a:t>31 DE DICIEMBRE 2025.</a:t>
            </a:r>
            <a:endParaRPr lang="es-CO" sz="3200" b="1" dirty="0">
              <a:solidFill>
                <a:schemeClr val="tx1">
                  <a:lumMod val="95000"/>
                </a:schemeClr>
              </a:solidFill>
            </a:endParaRPr>
          </a:p>
          <a:p>
            <a:pPr algn="just">
              <a:defRPr sz="1100" b="1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endParaRPr lang="es-CO" sz="3200" b="1" dirty="0">
              <a:solidFill>
                <a:schemeClr val="tx1">
                  <a:lumMod val="95000"/>
                </a:schemeClr>
              </a:solidFill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2503949"/>
              </p:ext>
            </p:extLst>
          </p:nvPr>
        </p:nvGraphicFramePr>
        <p:xfrm>
          <a:off x="4267200" y="2705100"/>
          <a:ext cx="13639799" cy="3459480"/>
        </p:xfrm>
        <a:graphic>
          <a:graphicData uri="http://schemas.openxmlformats.org/drawingml/2006/table">
            <a:tbl>
              <a:tblPr/>
              <a:tblGrid>
                <a:gridCol w="5338045">
                  <a:extLst>
                    <a:ext uri="{9D8B030D-6E8A-4147-A177-3AD203B41FA5}">
                      <a16:colId xmlns:a16="http://schemas.microsoft.com/office/drawing/2014/main" val="2023103374"/>
                    </a:ext>
                  </a:extLst>
                </a:gridCol>
                <a:gridCol w="3519405">
                  <a:extLst>
                    <a:ext uri="{9D8B030D-6E8A-4147-A177-3AD203B41FA5}">
                      <a16:colId xmlns:a16="http://schemas.microsoft.com/office/drawing/2014/main" val="3798105429"/>
                    </a:ext>
                  </a:extLst>
                </a:gridCol>
                <a:gridCol w="4782349">
                  <a:extLst>
                    <a:ext uri="{9D8B030D-6E8A-4147-A177-3AD203B41FA5}">
                      <a16:colId xmlns:a16="http://schemas.microsoft.com/office/drawing/2014/main" val="132465166"/>
                    </a:ext>
                  </a:extLst>
                </a:gridCol>
              </a:tblGrid>
              <a:tr h="0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ES" sz="2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EN ESTADO DE CUMPLIMIENTO BAJO O MUY BAJO.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1345681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AVANCE CUATRIENIO  CORTE 31 DE DICIEMBRE DE 2025. PROGRAMAS.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RESPONSABLES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9576743"/>
                  </a:ext>
                </a:extLst>
              </a:tr>
              <a:tr h="678180">
                <a:tc>
                  <a:txBody>
                    <a:bodyPr/>
                    <a:lstStyle/>
                    <a:p>
                      <a:pPr algn="just" fontAlgn="b"/>
                      <a:r>
                        <a:rPr lang="es-ES" sz="2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FOMENTO EMPRESARIAL Y DESARROLLO SOSTENIBLE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12,6%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s-ES" sz="2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GEPM - Secretaría de Hacienda -  Secretaría de Participación y Desarrollo Social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0926392"/>
                  </a:ext>
                </a:extLst>
              </a:tr>
              <a:tr h="601980">
                <a:tc>
                  <a:txBody>
                    <a:bodyPr/>
                    <a:lstStyle/>
                    <a:p>
                      <a:pPr algn="just" fontAlgn="b"/>
                      <a:r>
                        <a:rPr lang="es-ES" sz="2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DESARROLLO DEL NUEVO SISTEMA DE MERCADOS DEL DISTRITO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15,9%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s-CO" sz="2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Secretaría General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85821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42735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57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9"/>
          <p:cNvSpPr/>
          <p:nvPr/>
        </p:nvSpPr>
        <p:spPr>
          <a:xfrm>
            <a:off x="-743960" y="0"/>
            <a:ext cx="5376047" cy="1612814"/>
          </a:xfrm>
          <a:custGeom>
            <a:avLst/>
            <a:gdLst/>
            <a:ahLst/>
            <a:cxnLst/>
            <a:rect l="l" t="t" r="r" b="b"/>
            <a:pathLst>
              <a:path w="5376047" h="1612814">
                <a:moveTo>
                  <a:pt x="0" y="0"/>
                </a:moveTo>
                <a:lnTo>
                  <a:pt x="5376047" y="0"/>
                </a:lnTo>
                <a:lnTo>
                  <a:pt x="5376047" y="1612814"/>
                </a:lnTo>
                <a:lnTo>
                  <a:pt x="0" y="161281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7" name="CuadroTexto 6"/>
          <p:cNvSpPr txBox="1"/>
          <p:nvPr/>
        </p:nvSpPr>
        <p:spPr>
          <a:xfrm>
            <a:off x="4038600" y="1493"/>
            <a:ext cx="10515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400" b="1" dirty="0"/>
              <a:t>CRITERIOS DE EFICACIA</a:t>
            </a:r>
            <a:endParaRPr lang="es-ES" sz="4400" b="1" dirty="0"/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7835124"/>
              </p:ext>
            </p:extLst>
          </p:nvPr>
        </p:nvGraphicFramePr>
        <p:xfrm>
          <a:off x="12420600" y="2372263"/>
          <a:ext cx="5691981" cy="1154667"/>
        </p:xfrm>
        <a:graphic>
          <a:graphicData uri="http://schemas.openxmlformats.org/drawingml/2006/table">
            <a:tbl>
              <a:tblPr/>
              <a:tblGrid>
                <a:gridCol w="1529759">
                  <a:extLst>
                    <a:ext uri="{9D8B030D-6E8A-4147-A177-3AD203B41FA5}">
                      <a16:colId xmlns:a16="http://schemas.microsoft.com/office/drawing/2014/main" val="4110494715"/>
                    </a:ext>
                  </a:extLst>
                </a:gridCol>
                <a:gridCol w="1497890">
                  <a:extLst>
                    <a:ext uri="{9D8B030D-6E8A-4147-A177-3AD203B41FA5}">
                      <a16:colId xmlns:a16="http://schemas.microsoft.com/office/drawing/2014/main" val="2458444959"/>
                    </a:ext>
                  </a:extLst>
                </a:gridCol>
                <a:gridCol w="2664332">
                  <a:extLst>
                    <a:ext uri="{9D8B030D-6E8A-4147-A177-3AD203B41FA5}">
                      <a16:colId xmlns:a16="http://schemas.microsoft.com/office/drawing/2014/main" val="603097785"/>
                    </a:ext>
                  </a:extLst>
                </a:gridCol>
              </a:tblGrid>
              <a:tr h="644127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AVANCE TERCER</a:t>
                      </a:r>
                      <a:r>
                        <a:rPr lang="es-CO" sz="11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TRIEMESTRE 2025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CRITERIO DE SEGUMIENTO CORTE DE 15 DE NOVIEMBRE DE 2025.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8974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LOGRO (%) RESPECTO AL PROGRAMADO PARA LA VIGENCIA 2025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3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82,0%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3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ACEPTABLE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0251131"/>
                  </a:ext>
                </a:extLst>
              </a:tr>
            </a:tbl>
          </a:graphicData>
        </a:graphic>
      </p:graphicFrame>
      <p:sp>
        <p:nvSpPr>
          <p:cNvPr id="10" name="CuadroTexto 9"/>
          <p:cNvSpPr txBox="1"/>
          <p:nvPr/>
        </p:nvSpPr>
        <p:spPr>
          <a:xfrm>
            <a:off x="4762500" y="950919"/>
            <a:ext cx="8305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000" b="1" dirty="0"/>
              <a:t>PARA LA VIGENCIA 2025</a:t>
            </a:r>
            <a:endParaRPr lang="es-CO" sz="3000" b="1" dirty="0"/>
          </a:p>
        </p:txBody>
      </p:sp>
      <p:sp>
        <p:nvSpPr>
          <p:cNvPr id="11" name="Rectángulo 10"/>
          <p:cNvSpPr/>
          <p:nvPr/>
        </p:nvSpPr>
        <p:spPr>
          <a:xfrm>
            <a:off x="4343400" y="5143500"/>
            <a:ext cx="116765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2800" b="1" dirty="0"/>
              <a:t>PARA EL ACUMULADO CUATRIENIO. CORTE NOVIEMBRE 15 DE 2025.</a:t>
            </a:r>
            <a:endParaRPr lang="es-CO" sz="2800" b="1" dirty="0"/>
          </a:p>
        </p:txBody>
      </p:sp>
      <p:graphicFrame>
        <p:nvGraphicFramePr>
          <p:cNvPr id="12" name="Tab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8429844"/>
              </p:ext>
            </p:extLst>
          </p:nvPr>
        </p:nvGraphicFramePr>
        <p:xfrm>
          <a:off x="457201" y="1541869"/>
          <a:ext cx="11734798" cy="3375660"/>
        </p:xfrm>
        <a:graphic>
          <a:graphicData uri="http://schemas.openxmlformats.org/drawingml/2006/table">
            <a:tbl>
              <a:tblPr/>
              <a:tblGrid>
                <a:gridCol w="1715197">
                  <a:extLst>
                    <a:ext uri="{9D8B030D-6E8A-4147-A177-3AD203B41FA5}">
                      <a16:colId xmlns:a16="http://schemas.microsoft.com/office/drawing/2014/main" val="3497022195"/>
                    </a:ext>
                  </a:extLst>
                </a:gridCol>
                <a:gridCol w="2058234">
                  <a:extLst>
                    <a:ext uri="{9D8B030D-6E8A-4147-A177-3AD203B41FA5}">
                      <a16:colId xmlns:a16="http://schemas.microsoft.com/office/drawing/2014/main" val="1974266199"/>
                    </a:ext>
                  </a:extLst>
                </a:gridCol>
                <a:gridCol w="2015353">
                  <a:extLst>
                    <a:ext uri="{9D8B030D-6E8A-4147-A177-3AD203B41FA5}">
                      <a16:colId xmlns:a16="http://schemas.microsoft.com/office/drawing/2014/main" val="820238608"/>
                    </a:ext>
                  </a:extLst>
                </a:gridCol>
                <a:gridCol w="1982605">
                  <a:extLst>
                    <a:ext uri="{9D8B030D-6E8A-4147-A177-3AD203B41FA5}">
                      <a16:colId xmlns:a16="http://schemas.microsoft.com/office/drawing/2014/main" val="2446080026"/>
                    </a:ext>
                  </a:extLst>
                </a:gridCol>
                <a:gridCol w="1976642">
                  <a:extLst>
                    <a:ext uri="{9D8B030D-6E8A-4147-A177-3AD203B41FA5}">
                      <a16:colId xmlns:a16="http://schemas.microsoft.com/office/drawing/2014/main" val="793733285"/>
                    </a:ext>
                  </a:extLst>
                </a:gridCol>
                <a:gridCol w="1986767">
                  <a:extLst>
                    <a:ext uri="{9D8B030D-6E8A-4147-A177-3AD203B41FA5}">
                      <a16:colId xmlns:a16="http://schemas.microsoft.com/office/drawing/2014/main" val="2305549523"/>
                    </a:ext>
                  </a:extLst>
                </a:gridCol>
              </a:tblGrid>
              <a:tr h="381000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s-E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TABLERO DE CONTROL PARA PLANES DE ACCIÓN - RANGOS POR TRIMESTRE AJUSTADOS SEGÚN EL PERIODO DE CORTE.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6371802"/>
                  </a:ext>
                </a:extLst>
              </a:tr>
              <a:tr h="56388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Criterio de Seguimiento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Rango de Seguimiento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Primer Trimestre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Segundo Trimestre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Tercer Trimestre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Cuarto Trimestre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7297412"/>
                  </a:ext>
                </a:extLst>
              </a:tr>
              <a:tr h="47244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Sobresaliente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90,1% - 100%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22,51% - 25%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45,1% - 50%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67,51% - 75%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90,1% - 100%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4047507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Aceptable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75,1% - 90%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18,76% - 22,5%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37,51% - 45%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56,26% - 67,5%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75,1% - 90%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0949006"/>
                  </a:ext>
                </a:extLst>
              </a:tr>
              <a:tr h="44958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50,1% - 75%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12,51% - 18,75%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25,1% - 37,5%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37,51% - 56,25%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50,1% - 75%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79927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Deficiente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25,1% - 50%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6,26% - 12,5%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12,51% - 25%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18,76% - 37,5%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25,1% - 50%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8314603"/>
                  </a:ext>
                </a:extLst>
              </a:tr>
              <a:tr h="44958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Crítico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0%  - 25%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0% - 6,25%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0% - 12,5%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0% - 18,75%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0% - 25%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2416576"/>
                  </a:ext>
                </a:extLst>
              </a:tr>
            </a:tbl>
          </a:graphicData>
        </a:graphic>
      </p:graphicFrame>
      <p:graphicFrame>
        <p:nvGraphicFramePr>
          <p:cNvPr id="13" name="Tab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1628651"/>
              </p:ext>
            </p:extLst>
          </p:nvPr>
        </p:nvGraphicFramePr>
        <p:xfrm>
          <a:off x="457201" y="6057900"/>
          <a:ext cx="16763999" cy="2948940"/>
        </p:xfrm>
        <a:graphic>
          <a:graphicData uri="http://schemas.openxmlformats.org/drawingml/2006/table">
            <a:tbl>
              <a:tblPr/>
              <a:tblGrid>
                <a:gridCol w="2322956">
                  <a:extLst>
                    <a:ext uri="{9D8B030D-6E8A-4147-A177-3AD203B41FA5}">
                      <a16:colId xmlns:a16="http://schemas.microsoft.com/office/drawing/2014/main" val="861704471"/>
                    </a:ext>
                  </a:extLst>
                </a:gridCol>
                <a:gridCol w="2787547">
                  <a:extLst>
                    <a:ext uri="{9D8B030D-6E8A-4147-A177-3AD203B41FA5}">
                      <a16:colId xmlns:a16="http://schemas.microsoft.com/office/drawing/2014/main" val="2792163912"/>
                    </a:ext>
                  </a:extLst>
                </a:gridCol>
                <a:gridCol w="2729473">
                  <a:extLst>
                    <a:ext uri="{9D8B030D-6E8A-4147-A177-3AD203B41FA5}">
                      <a16:colId xmlns:a16="http://schemas.microsoft.com/office/drawing/2014/main" val="1668393718"/>
                    </a:ext>
                  </a:extLst>
                </a:gridCol>
                <a:gridCol w="2071303">
                  <a:extLst>
                    <a:ext uri="{9D8B030D-6E8A-4147-A177-3AD203B41FA5}">
                      <a16:colId xmlns:a16="http://schemas.microsoft.com/office/drawing/2014/main" val="2749755304"/>
                    </a:ext>
                  </a:extLst>
                </a:gridCol>
                <a:gridCol w="3290855">
                  <a:extLst>
                    <a:ext uri="{9D8B030D-6E8A-4147-A177-3AD203B41FA5}">
                      <a16:colId xmlns:a16="http://schemas.microsoft.com/office/drawing/2014/main" val="2661121077"/>
                    </a:ext>
                  </a:extLst>
                </a:gridCol>
                <a:gridCol w="3561865">
                  <a:extLst>
                    <a:ext uri="{9D8B030D-6E8A-4147-A177-3AD203B41FA5}">
                      <a16:colId xmlns:a16="http://schemas.microsoft.com/office/drawing/2014/main" val="2517184914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NIVEL DE EFICACIA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ESTADO INDICADORES TABLERO DE CONTROL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CALIFICACIÓN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ESPERADO ACUMULADO A  DICIEMBRE 2025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AVANCE PLAN DE DESARROLLO 2024 - 2027. CORTE  NOVIEMBRE 15 DE  2025*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NIVEL DE EFICACIA A CORTE 15 DE NOVIEMBRE*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79251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Muy Alto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Mayor o igual a 90%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44,47% o más.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s-CO" sz="4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48,49%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s-CO" sz="4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MUY ALTO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891927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Igual o mayor al 70%  hasta el  89,9%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34,58% - 44,46%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6553737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Igual o mayor al 50% hasta el  69,9%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24,69% - 34,57%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1618538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Bajo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C5AC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Igual o mayor al 30% hasta el  49,9%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14,8% - 24,68%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2537910"/>
                  </a:ext>
                </a:extLst>
              </a:tr>
              <a:tr h="472440"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Muy Bajo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Menor al 29,9%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14,79%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62742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22903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57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/>
          <p:cNvSpPr txBox="1"/>
          <p:nvPr/>
        </p:nvSpPr>
        <p:spPr>
          <a:xfrm>
            <a:off x="990600" y="3695700"/>
            <a:ext cx="16230600" cy="24622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600"/>
              </a:lnSpc>
              <a:spcBef>
                <a:spcPct val="0"/>
              </a:spcBef>
            </a:pPr>
            <a:r>
              <a:rPr lang="en-US" sz="4000" dirty="0">
                <a:solidFill>
                  <a:srgbClr val="FFFFFF"/>
                </a:solidFill>
                <a:latin typeface="Nourd Heavy"/>
              </a:rPr>
              <a:t>RESULTADOS LINEA ESTRATEGICA </a:t>
            </a:r>
            <a:r>
              <a:rPr lang="es-ES" sz="4000" dirty="0">
                <a:solidFill>
                  <a:srgbClr val="FFFFFF"/>
                </a:solidFill>
                <a:latin typeface="Nourd Heavy"/>
              </a:rPr>
              <a:t>CIUDAD CONECTADA</a:t>
            </a:r>
            <a:r>
              <a:rPr lang="en-US" sz="4000" dirty="0">
                <a:solidFill>
                  <a:srgbClr val="FFFFFF"/>
                </a:solidFill>
                <a:latin typeface="Nourd Heavy"/>
              </a:rPr>
              <a:t>.</a:t>
            </a:r>
          </a:p>
          <a:p>
            <a:pPr lvl="0" algn="ctr">
              <a:lnSpc>
                <a:spcPts val="9600"/>
              </a:lnSpc>
              <a:spcBef>
                <a:spcPct val="0"/>
              </a:spcBef>
            </a:pPr>
            <a:r>
              <a:rPr lang="en-US" sz="4000" dirty="0">
                <a:solidFill>
                  <a:srgbClr val="FFFFFF"/>
                </a:solidFill>
                <a:latin typeface="Nourd Heavy"/>
              </a:rPr>
              <a:t>CORTE </a:t>
            </a:r>
            <a:r>
              <a:rPr lang="es-ES" sz="4000" dirty="0">
                <a:solidFill>
                  <a:srgbClr val="FFFFFF"/>
                </a:solidFill>
                <a:latin typeface="Nourd Heavy"/>
              </a:rPr>
              <a:t>31 DE DICIEMBRE </a:t>
            </a:r>
            <a:r>
              <a:rPr lang="en-US" sz="4000" dirty="0">
                <a:solidFill>
                  <a:srgbClr val="FFFFFF"/>
                </a:solidFill>
                <a:latin typeface="Nourd Heavy"/>
              </a:rPr>
              <a:t>2025. </a:t>
            </a:r>
          </a:p>
        </p:txBody>
      </p:sp>
      <p:sp>
        <p:nvSpPr>
          <p:cNvPr id="10" name="Freeform 10"/>
          <p:cNvSpPr/>
          <p:nvPr/>
        </p:nvSpPr>
        <p:spPr>
          <a:xfrm rot="-5989857">
            <a:off x="13453284" y="-3039487"/>
            <a:ext cx="8198059" cy="5342093"/>
          </a:xfrm>
          <a:custGeom>
            <a:avLst/>
            <a:gdLst/>
            <a:ahLst/>
            <a:cxnLst/>
            <a:rect l="l" t="t" r="r" b="b"/>
            <a:pathLst>
              <a:path w="8198059" h="5342093">
                <a:moveTo>
                  <a:pt x="0" y="0"/>
                </a:moveTo>
                <a:lnTo>
                  <a:pt x="8198059" y="0"/>
                </a:lnTo>
                <a:lnTo>
                  <a:pt x="8198059" y="5342094"/>
                </a:lnTo>
                <a:lnTo>
                  <a:pt x="0" y="534209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11" name="Freeform 11"/>
          <p:cNvSpPr/>
          <p:nvPr/>
        </p:nvSpPr>
        <p:spPr>
          <a:xfrm>
            <a:off x="-743960" y="0"/>
            <a:ext cx="5376047" cy="1612814"/>
          </a:xfrm>
          <a:custGeom>
            <a:avLst/>
            <a:gdLst/>
            <a:ahLst/>
            <a:cxnLst/>
            <a:rect l="l" t="t" r="r" b="b"/>
            <a:pathLst>
              <a:path w="5376047" h="1612814">
                <a:moveTo>
                  <a:pt x="0" y="0"/>
                </a:moveTo>
                <a:lnTo>
                  <a:pt x="5376047" y="0"/>
                </a:lnTo>
                <a:lnTo>
                  <a:pt x="5376047" y="1612814"/>
                </a:lnTo>
                <a:lnTo>
                  <a:pt x="0" y="161281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13" name="Freeform 13"/>
          <p:cNvSpPr/>
          <p:nvPr/>
        </p:nvSpPr>
        <p:spPr>
          <a:xfrm flipH="1">
            <a:off x="-4099029" y="7200900"/>
            <a:ext cx="8198059" cy="5342093"/>
          </a:xfrm>
          <a:custGeom>
            <a:avLst/>
            <a:gdLst/>
            <a:ahLst/>
            <a:cxnLst/>
            <a:rect l="l" t="t" r="r" b="b"/>
            <a:pathLst>
              <a:path w="8198059" h="5342093">
                <a:moveTo>
                  <a:pt x="8198058" y="0"/>
                </a:moveTo>
                <a:lnTo>
                  <a:pt x="0" y="0"/>
                </a:lnTo>
                <a:lnTo>
                  <a:pt x="0" y="5342093"/>
                </a:lnTo>
                <a:lnTo>
                  <a:pt x="8198058" y="5342093"/>
                </a:lnTo>
                <a:lnTo>
                  <a:pt x="8198058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096122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57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4419600" y="84942"/>
            <a:ext cx="13716000" cy="10047502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3483"/>
              </a:lnSpc>
            </a:pPr>
            <a:endParaRPr/>
          </a:p>
        </p:txBody>
      </p:sp>
      <p:sp>
        <p:nvSpPr>
          <p:cNvPr id="8" name="Freeform 8"/>
          <p:cNvSpPr/>
          <p:nvPr/>
        </p:nvSpPr>
        <p:spPr>
          <a:xfrm flipH="1">
            <a:off x="-3429000" y="6972300"/>
            <a:ext cx="8198059" cy="5342093"/>
          </a:xfrm>
          <a:custGeom>
            <a:avLst/>
            <a:gdLst/>
            <a:ahLst/>
            <a:cxnLst/>
            <a:rect l="l" t="t" r="r" b="b"/>
            <a:pathLst>
              <a:path w="8198059" h="5342093">
                <a:moveTo>
                  <a:pt x="8198059" y="0"/>
                </a:moveTo>
                <a:lnTo>
                  <a:pt x="0" y="0"/>
                </a:lnTo>
                <a:lnTo>
                  <a:pt x="0" y="5342094"/>
                </a:lnTo>
                <a:lnTo>
                  <a:pt x="8198059" y="5342094"/>
                </a:lnTo>
                <a:lnTo>
                  <a:pt x="8198059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9" name="Freeform 9"/>
          <p:cNvSpPr/>
          <p:nvPr/>
        </p:nvSpPr>
        <p:spPr>
          <a:xfrm>
            <a:off x="-743960" y="0"/>
            <a:ext cx="5376047" cy="1612814"/>
          </a:xfrm>
          <a:custGeom>
            <a:avLst/>
            <a:gdLst/>
            <a:ahLst/>
            <a:cxnLst/>
            <a:rect l="l" t="t" r="r" b="b"/>
            <a:pathLst>
              <a:path w="5376047" h="1612814">
                <a:moveTo>
                  <a:pt x="0" y="0"/>
                </a:moveTo>
                <a:lnTo>
                  <a:pt x="5376047" y="0"/>
                </a:lnTo>
                <a:lnTo>
                  <a:pt x="5376047" y="1612814"/>
                </a:lnTo>
                <a:lnTo>
                  <a:pt x="0" y="161281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7" name="CuadroTexto 6"/>
          <p:cNvSpPr txBox="1"/>
          <p:nvPr/>
        </p:nvSpPr>
        <p:spPr>
          <a:xfrm>
            <a:off x="210513" y="1861650"/>
            <a:ext cx="3467100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 sz="1100" b="1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s-CO" sz="3200" b="1" dirty="0">
                <a:solidFill>
                  <a:schemeClr val="tx1">
                    <a:lumMod val="95000"/>
                  </a:schemeClr>
                </a:solidFill>
              </a:rPr>
              <a:t>AVANCE RESPECTO AL CUATRIENIO DE LOS COMPONENTES IMPULSORES </a:t>
            </a:r>
            <a:r>
              <a:rPr lang="es-CO" sz="3200" b="1" dirty="0">
                <a:solidFill>
                  <a:srgbClr val="FFFF00"/>
                </a:solidFill>
              </a:rPr>
              <a:t>LINEA </a:t>
            </a:r>
            <a:r>
              <a:rPr lang="es-ES" sz="3200" b="1" dirty="0">
                <a:solidFill>
                  <a:srgbClr val="FFFF00"/>
                </a:solidFill>
              </a:rPr>
              <a:t>ESTRATÉGICA</a:t>
            </a:r>
            <a:r>
              <a:rPr lang="es-CO" sz="3200" b="1" dirty="0">
                <a:solidFill>
                  <a:srgbClr val="FFFF00"/>
                </a:solidFill>
              </a:rPr>
              <a:t> CIUDAD CONECTADA. 31 DE DICIEMBRE 2025.</a:t>
            </a:r>
            <a:endParaRPr lang="es-CO" sz="3200" b="1" dirty="0">
              <a:solidFill>
                <a:schemeClr val="tx1">
                  <a:lumMod val="95000"/>
                </a:schemeClr>
              </a:solidFill>
            </a:endParaRPr>
          </a:p>
          <a:p>
            <a:pPr algn="just">
              <a:defRPr sz="1100" b="1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s-CO" sz="3200" b="1" dirty="0">
                <a:solidFill>
                  <a:schemeClr val="tx1">
                    <a:lumMod val="95000"/>
                  </a:schemeClr>
                </a:solidFill>
              </a:rPr>
              <a:t> </a:t>
            </a:r>
          </a:p>
        </p:txBody>
      </p:sp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870032"/>
              </p:ext>
            </p:extLst>
          </p:nvPr>
        </p:nvGraphicFramePr>
        <p:xfrm>
          <a:off x="3971444" y="1612814"/>
          <a:ext cx="14011756" cy="77978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Rectángulo redondeado 11"/>
          <p:cNvSpPr/>
          <p:nvPr/>
        </p:nvSpPr>
        <p:spPr>
          <a:xfrm>
            <a:off x="4769059" y="3787769"/>
            <a:ext cx="1600200" cy="5197681"/>
          </a:xfrm>
          <a:prstGeom prst="round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176281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57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8"/>
          <p:cNvSpPr/>
          <p:nvPr/>
        </p:nvSpPr>
        <p:spPr>
          <a:xfrm flipH="1">
            <a:off x="-3429000" y="6972300"/>
            <a:ext cx="8198059" cy="5342093"/>
          </a:xfrm>
          <a:custGeom>
            <a:avLst/>
            <a:gdLst/>
            <a:ahLst/>
            <a:cxnLst/>
            <a:rect l="l" t="t" r="r" b="b"/>
            <a:pathLst>
              <a:path w="8198059" h="5342093">
                <a:moveTo>
                  <a:pt x="8198059" y="0"/>
                </a:moveTo>
                <a:lnTo>
                  <a:pt x="0" y="0"/>
                </a:lnTo>
                <a:lnTo>
                  <a:pt x="0" y="5342094"/>
                </a:lnTo>
                <a:lnTo>
                  <a:pt x="8198059" y="5342094"/>
                </a:lnTo>
                <a:lnTo>
                  <a:pt x="8198059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9" name="Freeform 9"/>
          <p:cNvSpPr/>
          <p:nvPr/>
        </p:nvSpPr>
        <p:spPr>
          <a:xfrm>
            <a:off x="-743960" y="0"/>
            <a:ext cx="5376047" cy="1612814"/>
          </a:xfrm>
          <a:custGeom>
            <a:avLst/>
            <a:gdLst/>
            <a:ahLst/>
            <a:cxnLst/>
            <a:rect l="l" t="t" r="r" b="b"/>
            <a:pathLst>
              <a:path w="5376047" h="1612814">
                <a:moveTo>
                  <a:pt x="0" y="0"/>
                </a:moveTo>
                <a:lnTo>
                  <a:pt x="5376047" y="0"/>
                </a:lnTo>
                <a:lnTo>
                  <a:pt x="5376047" y="1612814"/>
                </a:lnTo>
                <a:lnTo>
                  <a:pt x="0" y="161281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7" name="CuadroTexto 6"/>
          <p:cNvSpPr txBox="1"/>
          <p:nvPr/>
        </p:nvSpPr>
        <p:spPr>
          <a:xfrm>
            <a:off x="128548" y="1875979"/>
            <a:ext cx="36957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 sz="1100" b="1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s-CO" sz="3200" b="1" dirty="0">
                <a:solidFill>
                  <a:schemeClr val="tx1">
                    <a:lumMod val="95000"/>
                  </a:schemeClr>
                </a:solidFill>
              </a:rPr>
              <a:t>AVANCE RESPECTO A LA VIGENCIA DE LOS COMPONENTES IMPULSORES </a:t>
            </a:r>
            <a:r>
              <a:rPr lang="es-CO" sz="3200" b="1" dirty="0">
                <a:solidFill>
                  <a:srgbClr val="FFFF00"/>
                </a:solidFill>
              </a:rPr>
              <a:t>LINEA </a:t>
            </a:r>
            <a:r>
              <a:rPr lang="es-ES" sz="3200" b="1" dirty="0">
                <a:solidFill>
                  <a:srgbClr val="FFFF00"/>
                </a:solidFill>
              </a:rPr>
              <a:t>ESTRATÉGICA</a:t>
            </a:r>
            <a:r>
              <a:rPr lang="es-CO" sz="3200" b="1" dirty="0">
                <a:solidFill>
                  <a:srgbClr val="FFFF00"/>
                </a:solidFill>
              </a:rPr>
              <a:t> CIUDAD CONECTADA. 31 DE DICIEMBRE 2025.</a:t>
            </a:r>
            <a:endParaRPr lang="es-CO" sz="3200" b="1" dirty="0">
              <a:solidFill>
                <a:schemeClr val="tx1">
                  <a:lumMod val="95000"/>
                </a:schemeClr>
              </a:solidFill>
            </a:endParaRPr>
          </a:p>
          <a:p>
            <a:pPr algn="just">
              <a:defRPr sz="1100" b="1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s-CO" sz="3200" b="1" dirty="0">
                <a:solidFill>
                  <a:schemeClr val="tx1">
                    <a:lumMod val="95000"/>
                  </a:schemeClr>
                </a:solidFill>
              </a:rPr>
              <a:t> </a:t>
            </a:r>
          </a:p>
        </p:txBody>
      </p:sp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21673732"/>
              </p:ext>
            </p:extLst>
          </p:nvPr>
        </p:nvGraphicFramePr>
        <p:xfrm>
          <a:off x="3791912" y="1115694"/>
          <a:ext cx="14191287" cy="82950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Rectángulo redondeado 11"/>
          <p:cNvSpPr/>
          <p:nvPr/>
        </p:nvSpPr>
        <p:spPr>
          <a:xfrm>
            <a:off x="4769059" y="3105149"/>
            <a:ext cx="1752600" cy="6305550"/>
          </a:xfrm>
          <a:prstGeom prst="round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385977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57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4906716" y="46007"/>
            <a:ext cx="13224980" cy="10088186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3483"/>
              </a:lnSpc>
            </a:pPr>
            <a:endParaRPr/>
          </a:p>
        </p:txBody>
      </p:sp>
      <p:sp>
        <p:nvSpPr>
          <p:cNvPr id="9" name="Freeform 9"/>
          <p:cNvSpPr/>
          <p:nvPr/>
        </p:nvSpPr>
        <p:spPr>
          <a:xfrm>
            <a:off x="-743960" y="0"/>
            <a:ext cx="5376047" cy="1612814"/>
          </a:xfrm>
          <a:custGeom>
            <a:avLst/>
            <a:gdLst/>
            <a:ahLst/>
            <a:cxnLst/>
            <a:rect l="l" t="t" r="r" b="b"/>
            <a:pathLst>
              <a:path w="5376047" h="1612814">
                <a:moveTo>
                  <a:pt x="0" y="0"/>
                </a:moveTo>
                <a:lnTo>
                  <a:pt x="5376047" y="0"/>
                </a:lnTo>
                <a:lnTo>
                  <a:pt x="5376047" y="1612814"/>
                </a:lnTo>
                <a:lnTo>
                  <a:pt x="0" y="161281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7" name="CuadroTexto 6"/>
          <p:cNvSpPr txBox="1"/>
          <p:nvPr/>
        </p:nvSpPr>
        <p:spPr>
          <a:xfrm>
            <a:off x="208847" y="1989595"/>
            <a:ext cx="3470431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 sz="1100" b="1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s-ES" sz="3200" b="1" dirty="0">
                <a:solidFill>
                  <a:schemeClr val="tx1">
                    <a:lumMod val="95000"/>
                  </a:schemeClr>
                </a:solidFill>
              </a:rPr>
              <a:t>PROGRAMAS EN ESTADO DE CUMPLIMIENTO BAJO O MUY BAJO</a:t>
            </a:r>
          </a:p>
          <a:p>
            <a:pPr algn="just">
              <a:defRPr sz="1100" b="1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s-CO" sz="3200" b="1" dirty="0">
                <a:solidFill>
                  <a:schemeClr val="tx1">
                    <a:lumMod val="95000"/>
                  </a:schemeClr>
                </a:solidFill>
              </a:rPr>
              <a:t>DE LA </a:t>
            </a:r>
            <a:r>
              <a:rPr lang="es-CO" sz="3200" b="1" dirty="0">
                <a:solidFill>
                  <a:srgbClr val="FFFF00"/>
                </a:solidFill>
              </a:rPr>
              <a:t>LINEA </a:t>
            </a:r>
            <a:r>
              <a:rPr lang="es-ES" sz="3200" b="1" dirty="0">
                <a:solidFill>
                  <a:srgbClr val="FFFF00"/>
                </a:solidFill>
              </a:rPr>
              <a:t>ESTRATÉGICA</a:t>
            </a:r>
            <a:r>
              <a:rPr lang="es-CO" sz="3200" b="1" dirty="0">
                <a:solidFill>
                  <a:srgbClr val="FFFF00"/>
                </a:solidFill>
              </a:rPr>
              <a:t> CIUDAD CONECTADA</a:t>
            </a:r>
            <a:r>
              <a:rPr lang="es-CO" sz="3200" b="1" dirty="0">
                <a:solidFill>
                  <a:schemeClr val="tx1">
                    <a:lumMod val="95000"/>
                  </a:schemeClr>
                </a:solidFill>
              </a:rPr>
              <a:t>. </a:t>
            </a:r>
            <a:r>
              <a:rPr lang="es-CO" sz="3200" b="1" dirty="0">
                <a:solidFill>
                  <a:srgbClr val="FFFF00"/>
                </a:solidFill>
              </a:rPr>
              <a:t>31 DE DICIEMBRE 2025.</a:t>
            </a:r>
            <a:endParaRPr lang="es-CO" sz="3200" b="1" dirty="0">
              <a:solidFill>
                <a:schemeClr val="tx1">
                  <a:lumMod val="95000"/>
                </a:schemeClr>
              </a:solidFill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5168113"/>
              </p:ext>
            </p:extLst>
          </p:nvPr>
        </p:nvGraphicFramePr>
        <p:xfrm>
          <a:off x="4056373" y="1898095"/>
          <a:ext cx="14075323" cy="5600700"/>
        </p:xfrm>
        <a:graphic>
          <a:graphicData uri="http://schemas.openxmlformats.org/drawingml/2006/table">
            <a:tbl>
              <a:tblPr/>
              <a:tblGrid>
                <a:gridCol w="5152283">
                  <a:extLst>
                    <a:ext uri="{9D8B030D-6E8A-4147-A177-3AD203B41FA5}">
                      <a16:colId xmlns:a16="http://schemas.microsoft.com/office/drawing/2014/main" val="4263897658"/>
                    </a:ext>
                  </a:extLst>
                </a:gridCol>
                <a:gridCol w="3982049">
                  <a:extLst>
                    <a:ext uri="{9D8B030D-6E8A-4147-A177-3AD203B41FA5}">
                      <a16:colId xmlns:a16="http://schemas.microsoft.com/office/drawing/2014/main" val="3187264225"/>
                    </a:ext>
                  </a:extLst>
                </a:gridCol>
                <a:gridCol w="4940991">
                  <a:extLst>
                    <a:ext uri="{9D8B030D-6E8A-4147-A177-3AD203B41FA5}">
                      <a16:colId xmlns:a16="http://schemas.microsoft.com/office/drawing/2014/main" val="2386845001"/>
                    </a:ext>
                  </a:extLst>
                </a:gridCol>
              </a:tblGrid>
              <a:tr h="0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E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EN ESTADO DE CUMPLIMIENTO BAJO O MUY BAJO.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158194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AVANCE CUATRIENIO  CORTE 31 DE DICIEMBRE DE 2025. PROGRAMAS.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RESPONSABLES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522166"/>
                  </a:ext>
                </a:extLst>
              </a:tr>
              <a:tr h="464820"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GENERACIÓN DE ESPACIOS PÚBLICOS REVITALIZADOS Y ADAPTADOS PARA TODOS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21,3%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GEPM (GERENCIA DE ESPACIO PÚBLICO Y MOVILIDAD)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83778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SOSTENIBILIDAD DEL ESPACIO PÚBLICO DEL CENTRO HISTÓRICO DE CARTAGENA DE INDIAS.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22,8%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GERENCIA DE ESPACIO PÚBLICO Y MOVILIDAD - DATT- SECRETARÍA DE PLANEACIÓN - ESCUELA TALLER ETCAR - SECRETARÍA DE INFRAESTRUCTURA  - SECRETARÍA  GENERAL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7808137"/>
                  </a:ext>
                </a:extLst>
              </a:tr>
              <a:tr h="1074420"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CONEXIÓN ENTRE EL CASTILLO DE SAN FELIPE DE BARAJAS Y SU ÁREA DE INFLUENCIA PARA LA RECUPERACIÓN DEL PATRIMONIO ARQUEOLÓGICO, MATERIAL E INMATERIAL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14,5%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ESCUELA TALLER CARTAGENA DE INDIAS -  - GERENCIA DE ESPACIO PÚBLICO Y MOVILIDAD -  IDER</a:t>
                      </a:r>
                      <a:br>
                        <a:rPr lang="es-E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SECRETARÍA DE INFRAESTRUCTURA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896037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SOLUCIONES VIALES PARA LA COMPETITIVIDAD A TRAVÉS DE CONTRIBUCIÓN POR VALORIZACIÓN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19,5%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VALORIZACIÓN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1889547"/>
                  </a:ext>
                </a:extLst>
              </a:tr>
              <a:tr h="678180"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GESTIÓN Y CONSERVACIÓN DEL AGUA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21,3%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EPA - SECRETARÍA DE INFRAESTRUCTURA -  EDURBE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82605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95584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57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/>
          <p:cNvSpPr txBox="1"/>
          <p:nvPr/>
        </p:nvSpPr>
        <p:spPr>
          <a:xfrm>
            <a:off x="990600" y="3695700"/>
            <a:ext cx="16230600" cy="36933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600"/>
              </a:lnSpc>
              <a:spcBef>
                <a:spcPct val="0"/>
              </a:spcBef>
            </a:pPr>
            <a:r>
              <a:rPr lang="en-US" sz="4000" dirty="0">
                <a:solidFill>
                  <a:srgbClr val="FFFFFF"/>
                </a:solidFill>
                <a:latin typeface="Nourd Heavy"/>
              </a:rPr>
              <a:t>RESULTADOS LINEA ESTRATEGICA </a:t>
            </a:r>
            <a:r>
              <a:rPr lang="es-ES" sz="4000" dirty="0">
                <a:solidFill>
                  <a:srgbClr val="FFFFFF"/>
                </a:solidFill>
                <a:latin typeface="Nourd Heavy"/>
              </a:rPr>
              <a:t>INNOVACIÓN Y PARTICIPACIÓN CIUDADANA</a:t>
            </a:r>
            <a:r>
              <a:rPr lang="en-US" sz="4000" dirty="0">
                <a:solidFill>
                  <a:srgbClr val="FFFFFF"/>
                </a:solidFill>
                <a:latin typeface="Nourd Heavy"/>
              </a:rPr>
              <a:t>.</a:t>
            </a:r>
          </a:p>
          <a:p>
            <a:pPr lvl="0" algn="ctr">
              <a:lnSpc>
                <a:spcPts val="9600"/>
              </a:lnSpc>
              <a:spcBef>
                <a:spcPct val="0"/>
              </a:spcBef>
            </a:pPr>
            <a:r>
              <a:rPr lang="en-US" sz="4000" dirty="0">
                <a:solidFill>
                  <a:srgbClr val="FFFFFF"/>
                </a:solidFill>
                <a:latin typeface="Nourd Heavy"/>
              </a:rPr>
              <a:t>CORTE </a:t>
            </a:r>
            <a:r>
              <a:rPr lang="es-ES" sz="4000" dirty="0">
                <a:solidFill>
                  <a:srgbClr val="FFFFFF"/>
                </a:solidFill>
                <a:latin typeface="Nourd Heavy"/>
              </a:rPr>
              <a:t>31 DE DICIEMBRE </a:t>
            </a:r>
            <a:r>
              <a:rPr lang="en-US" sz="4000" dirty="0">
                <a:solidFill>
                  <a:srgbClr val="FFFFFF"/>
                </a:solidFill>
                <a:latin typeface="Nourd Heavy"/>
              </a:rPr>
              <a:t>2025. </a:t>
            </a:r>
          </a:p>
        </p:txBody>
      </p:sp>
      <p:sp>
        <p:nvSpPr>
          <p:cNvPr id="10" name="Freeform 10"/>
          <p:cNvSpPr/>
          <p:nvPr/>
        </p:nvSpPr>
        <p:spPr>
          <a:xfrm rot="-5989857">
            <a:off x="13453284" y="-3039487"/>
            <a:ext cx="8198059" cy="5342093"/>
          </a:xfrm>
          <a:custGeom>
            <a:avLst/>
            <a:gdLst/>
            <a:ahLst/>
            <a:cxnLst/>
            <a:rect l="l" t="t" r="r" b="b"/>
            <a:pathLst>
              <a:path w="8198059" h="5342093">
                <a:moveTo>
                  <a:pt x="0" y="0"/>
                </a:moveTo>
                <a:lnTo>
                  <a:pt x="8198059" y="0"/>
                </a:lnTo>
                <a:lnTo>
                  <a:pt x="8198059" y="5342094"/>
                </a:lnTo>
                <a:lnTo>
                  <a:pt x="0" y="534209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11" name="Freeform 11"/>
          <p:cNvSpPr/>
          <p:nvPr/>
        </p:nvSpPr>
        <p:spPr>
          <a:xfrm>
            <a:off x="-743960" y="0"/>
            <a:ext cx="5376047" cy="1612814"/>
          </a:xfrm>
          <a:custGeom>
            <a:avLst/>
            <a:gdLst/>
            <a:ahLst/>
            <a:cxnLst/>
            <a:rect l="l" t="t" r="r" b="b"/>
            <a:pathLst>
              <a:path w="5376047" h="1612814">
                <a:moveTo>
                  <a:pt x="0" y="0"/>
                </a:moveTo>
                <a:lnTo>
                  <a:pt x="5376047" y="0"/>
                </a:lnTo>
                <a:lnTo>
                  <a:pt x="5376047" y="1612814"/>
                </a:lnTo>
                <a:lnTo>
                  <a:pt x="0" y="161281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13" name="Freeform 13"/>
          <p:cNvSpPr/>
          <p:nvPr/>
        </p:nvSpPr>
        <p:spPr>
          <a:xfrm flipH="1">
            <a:off x="-4099029" y="7200900"/>
            <a:ext cx="8198059" cy="5342093"/>
          </a:xfrm>
          <a:custGeom>
            <a:avLst/>
            <a:gdLst/>
            <a:ahLst/>
            <a:cxnLst/>
            <a:rect l="l" t="t" r="r" b="b"/>
            <a:pathLst>
              <a:path w="8198059" h="5342093">
                <a:moveTo>
                  <a:pt x="8198058" y="0"/>
                </a:moveTo>
                <a:lnTo>
                  <a:pt x="0" y="0"/>
                </a:lnTo>
                <a:lnTo>
                  <a:pt x="0" y="5342093"/>
                </a:lnTo>
                <a:lnTo>
                  <a:pt x="8198058" y="5342093"/>
                </a:lnTo>
                <a:lnTo>
                  <a:pt x="8198058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267640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57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8"/>
          <p:cNvSpPr/>
          <p:nvPr/>
        </p:nvSpPr>
        <p:spPr>
          <a:xfrm flipH="1">
            <a:off x="-3448998" y="6955261"/>
            <a:ext cx="8198059" cy="5342093"/>
          </a:xfrm>
          <a:custGeom>
            <a:avLst/>
            <a:gdLst/>
            <a:ahLst/>
            <a:cxnLst/>
            <a:rect l="l" t="t" r="r" b="b"/>
            <a:pathLst>
              <a:path w="8198059" h="5342093">
                <a:moveTo>
                  <a:pt x="8198059" y="0"/>
                </a:moveTo>
                <a:lnTo>
                  <a:pt x="0" y="0"/>
                </a:lnTo>
                <a:lnTo>
                  <a:pt x="0" y="5342094"/>
                </a:lnTo>
                <a:lnTo>
                  <a:pt x="8198059" y="5342094"/>
                </a:lnTo>
                <a:lnTo>
                  <a:pt x="8198059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9" name="Freeform 9"/>
          <p:cNvSpPr/>
          <p:nvPr/>
        </p:nvSpPr>
        <p:spPr>
          <a:xfrm>
            <a:off x="-743960" y="0"/>
            <a:ext cx="5376047" cy="1612814"/>
          </a:xfrm>
          <a:custGeom>
            <a:avLst/>
            <a:gdLst/>
            <a:ahLst/>
            <a:cxnLst/>
            <a:rect l="l" t="t" r="r" b="b"/>
            <a:pathLst>
              <a:path w="5376047" h="1612814">
                <a:moveTo>
                  <a:pt x="0" y="0"/>
                </a:moveTo>
                <a:lnTo>
                  <a:pt x="5376047" y="0"/>
                </a:lnTo>
                <a:lnTo>
                  <a:pt x="5376047" y="1612814"/>
                </a:lnTo>
                <a:lnTo>
                  <a:pt x="0" y="161281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7" name="CuadroTexto 6"/>
          <p:cNvSpPr txBox="1"/>
          <p:nvPr/>
        </p:nvSpPr>
        <p:spPr>
          <a:xfrm>
            <a:off x="286232" y="1612814"/>
            <a:ext cx="3733799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 sz="1100" b="1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s-CO" sz="3200" b="1" dirty="0">
                <a:solidFill>
                  <a:schemeClr val="tx1">
                    <a:lumMod val="95000"/>
                  </a:schemeClr>
                </a:solidFill>
              </a:rPr>
              <a:t>AVANCE RESPECTO AL CUATRIENIO DE LOS COMPONENTES IMPULSORES </a:t>
            </a:r>
            <a:r>
              <a:rPr lang="es-CO" sz="3200" b="1" dirty="0">
                <a:solidFill>
                  <a:srgbClr val="FFFF00"/>
                </a:solidFill>
              </a:rPr>
              <a:t>LINEA </a:t>
            </a:r>
            <a:r>
              <a:rPr lang="es-ES" sz="3200" b="1" dirty="0">
                <a:solidFill>
                  <a:srgbClr val="FFFF00"/>
                </a:solidFill>
              </a:rPr>
              <a:t>ESTRATÉGICA INNOVACIÓN Y PARTICIPACIÓN</a:t>
            </a:r>
            <a:r>
              <a:rPr lang="es-CO" sz="3200" b="1" dirty="0">
                <a:solidFill>
                  <a:srgbClr val="FFFF00"/>
                </a:solidFill>
              </a:rPr>
              <a:t>. 31 DE DICIEMBRE 2025.</a:t>
            </a:r>
            <a:endParaRPr lang="es-CO" sz="3200" b="1" dirty="0">
              <a:solidFill>
                <a:schemeClr val="tx1">
                  <a:lumMod val="95000"/>
                </a:schemeClr>
              </a:solidFill>
            </a:endParaRPr>
          </a:p>
        </p:txBody>
      </p:sp>
      <p:graphicFrame>
        <p:nvGraphicFramePr>
          <p:cNvPr id="11" name="Grá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3325631"/>
              </p:ext>
            </p:extLst>
          </p:nvPr>
        </p:nvGraphicFramePr>
        <p:xfrm>
          <a:off x="4267200" y="1181100"/>
          <a:ext cx="13487399" cy="777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Rectángulo redondeado 9"/>
          <p:cNvSpPr/>
          <p:nvPr/>
        </p:nvSpPr>
        <p:spPr>
          <a:xfrm>
            <a:off x="5069273" y="3445672"/>
            <a:ext cx="1899870" cy="4744708"/>
          </a:xfrm>
          <a:prstGeom prst="round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427122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57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8"/>
          <p:cNvSpPr/>
          <p:nvPr/>
        </p:nvSpPr>
        <p:spPr>
          <a:xfrm flipH="1">
            <a:off x="-3448998" y="6955261"/>
            <a:ext cx="8198059" cy="5342093"/>
          </a:xfrm>
          <a:custGeom>
            <a:avLst/>
            <a:gdLst/>
            <a:ahLst/>
            <a:cxnLst/>
            <a:rect l="l" t="t" r="r" b="b"/>
            <a:pathLst>
              <a:path w="8198059" h="5342093">
                <a:moveTo>
                  <a:pt x="8198059" y="0"/>
                </a:moveTo>
                <a:lnTo>
                  <a:pt x="0" y="0"/>
                </a:lnTo>
                <a:lnTo>
                  <a:pt x="0" y="5342094"/>
                </a:lnTo>
                <a:lnTo>
                  <a:pt x="8198059" y="5342094"/>
                </a:lnTo>
                <a:lnTo>
                  <a:pt x="8198059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9" name="Freeform 9"/>
          <p:cNvSpPr/>
          <p:nvPr/>
        </p:nvSpPr>
        <p:spPr>
          <a:xfrm>
            <a:off x="-743960" y="0"/>
            <a:ext cx="5376047" cy="1612814"/>
          </a:xfrm>
          <a:custGeom>
            <a:avLst/>
            <a:gdLst/>
            <a:ahLst/>
            <a:cxnLst/>
            <a:rect l="l" t="t" r="r" b="b"/>
            <a:pathLst>
              <a:path w="5376047" h="1612814">
                <a:moveTo>
                  <a:pt x="0" y="0"/>
                </a:moveTo>
                <a:lnTo>
                  <a:pt x="5376047" y="0"/>
                </a:lnTo>
                <a:lnTo>
                  <a:pt x="5376047" y="1612814"/>
                </a:lnTo>
                <a:lnTo>
                  <a:pt x="0" y="161281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7" name="CuadroTexto 6"/>
          <p:cNvSpPr txBox="1"/>
          <p:nvPr/>
        </p:nvSpPr>
        <p:spPr>
          <a:xfrm>
            <a:off x="38100" y="2186265"/>
            <a:ext cx="3758461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 sz="1100" b="1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s-CO" sz="3200" b="1" dirty="0">
                <a:solidFill>
                  <a:schemeClr val="tx1">
                    <a:lumMod val="95000"/>
                  </a:schemeClr>
                </a:solidFill>
              </a:rPr>
              <a:t>AVANCE RESPECTO A LA VIGENCIA DE LOS COMPONENTES IMPULSORES </a:t>
            </a:r>
            <a:r>
              <a:rPr lang="es-CO" sz="3200" b="1" dirty="0">
                <a:solidFill>
                  <a:srgbClr val="FFFF00"/>
                </a:solidFill>
              </a:rPr>
              <a:t>LINEA </a:t>
            </a:r>
            <a:r>
              <a:rPr lang="es-ES" sz="3200" b="1" dirty="0">
                <a:solidFill>
                  <a:srgbClr val="FFFF00"/>
                </a:solidFill>
              </a:rPr>
              <a:t>ESTRATÉGICA INNOVACIÓN Y PARTICIPACIÓN</a:t>
            </a:r>
            <a:r>
              <a:rPr lang="es-CO" sz="3200" b="1" dirty="0">
                <a:solidFill>
                  <a:srgbClr val="FFFF00"/>
                </a:solidFill>
              </a:rPr>
              <a:t>. 31 DE DICIEMBRE 2025.</a:t>
            </a:r>
            <a:endParaRPr lang="es-CO" sz="3200" b="1" dirty="0">
              <a:solidFill>
                <a:schemeClr val="tx1">
                  <a:lumMod val="95000"/>
                </a:schemeClr>
              </a:solidFill>
            </a:endParaRPr>
          </a:p>
        </p:txBody>
      </p:sp>
      <p:graphicFrame>
        <p:nvGraphicFramePr>
          <p:cNvPr id="11" name="Grá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4264440"/>
              </p:ext>
            </p:extLst>
          </p:nvPr>
        </p:nvGraphicFramePr>
        <p:xfrm>
          <a:off x="3796561" y="1168166"/>
          <a:ext cx="13577570" cy="75567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Rectángulo redondeado 9"/>
          <p:cNvSpPr/>
          <p:nvPr/>
        </p:nvSpPr>
        <p:spPr>
          <a:xfrm>
            <a:off x="4768111" y="2628901"/>
            <a:ext cx="1752600" cy="6095999"/>
          </a:xfrm>
          <a:prstGeom prst="round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686321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57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9"/>
          <p:cNvSpPr/>
          <p:nvPr/>
        </p:nvSpPr>
        <p:spPr>
          <a:xfrm>
            <a:off x="-743960" y="0"/>
            <a:ext cx="5376047" cy="1612814"/>
          </a:xfrm>
          <a:custGeom>
            <a:avLst/>
            <a:gdLst/>
            <a:ahLst/>
            <a:cxnLst/>
            <a:rect l="l" t="t" r="r" b="b"/>
            <a:pathLst>
              <a:path w="5376047" h="1612814">
                <a:moveTo>
                  <a:pt x="0" y="0"/>
                </a:moveTo>
                <a:lnTo>
                  <a:pt x="5376047" y="0"/>
                </a:lnTo>
                <a:lnTo>
                  <a:pt x="5376047" y="1612814"/>
                </a:lnTo>
                <a:lnTo>
                  <a:pt x="0" y="161281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7" name="CuadroTexto 6"/>
          <p:cNvSpPr txBox="1"/>
          <p:nvPr/>
        </p:nvSpPr>
        <p:spPr>
          <a:xfrm>
            <a:off x="299056" y="1409700"/>
            <a:ext cx="343474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 sz="1100" b="1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s-ES" sz="3200" b="1" dirty="0">
                <a:solidFill>
                  <a:schemeClr val="tx1">
                    <a:lumMod val="95000"/>
                  </a:schemeClr>
                </a:solidFill>
              </a:rPr>
              <a:t>PROGRAMAS EN ESTADO DE CUMPLIMIENTO BAJO O MUY BAJO</a:t>
            </a:r>
          </a:p>
          <a:p>
            <a:pPr algn="just">
              <a:defRPr sz="1100" b="1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s-CO" sz="3200" b="1" dirty="0">
                <a:solidFill>
                  <a:schemeClr val="tx1">
                    <a:lumMod val="95000"/>
                  </a:schemeClr>
                </a:solidFill>
              </a:rPr>
              <a:t>DE LA </a:t>
            </a:r>
            <a:r>
              <a:rPr lang="es-CO" sz="3200" b="1" dirty="0">
                <a:solidFill>
                  <a:srgbClr val="FFFF00"/>
                </a:solidFill>
              </a:rPr>
              <a:t>LINEA </a:t>
            </a:r>
            <a:r>
              <a:rPr lang="es-ES" sz="3200" b="1" dirty="0">
                <a:solidFill>
                  <a:srgbClr val="FFFF00"/>
                </a:solidFill>
              </a:rPr>
              <a:t>ESTRATÉGICA INNOVACIÓN Y PARTICIPACIÓN. </a:t>
            </a:r>
            <a:r>
              <a:rPr lang="es-CO" sz="3200" b="1" dirty="0">
                <a:solidFill>
                  <a:srgbClr val="FFFF00"/>
                </a:solidFill>
              </a:rPr>
              <a:t>31 DE DICIEMBRE 2025.</a:t>
            </a:r>
            <a:endParaRPr lang="es-CO" sz="3200" b="1" dirty="0">
              <a:solidFill>
                <a:schemeClr val="tx1">
                  <a:lumMod val="95000"/>
                </a:schemeClr>
              </a:solidFill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7073082"/>
              </p:ext>
            </p:extLst>
          </p:nvPr>
        </p:nvGraphicFramePr>
        <p:xfrm>
          <a:off x="4267200" y="2400300"/>
          <a:ext cx="13411199" cy="4312920"/>
        </p:xfrm>
        <a:graphic>
          <a:graphicData uri="http://schemas.openxmlformats.org/drawingml/2006/table">
            <a:tbl>
              <a:tblPr/>
              <a:tblGrid>
                <a:gridCol w="5568490">
                  <a:extLst>
                    <a:ext uri="{9D8B030D-6E8A-4147-A177-3AD203B41FA5}">
                      <a16:colId xmlns:a16="http://schemas.microsoft.com/office/drawing/2014/main" val="991375415"/>
                    </a:ext>
                  </a:extLst>
                </a:gridCol>
                <a:gridCol w="3277550">
                  <a:extLst>
                    <a:ext uri="{9D8B030D-6E8A-4147-A177-3AD203B41FA5}">
                      <a16:colId xmlns:a16="http://schemas.microsoft.com/office/drawing/2014/main" val="3636962079"/>
                    </a:ext>
                  </a:extLst>
                </a:gridCol>
                <a:gridCol w="4565159">
                  <a:extLst>
                    <a:ext uri="{9D8B030D-6E8A-4147-A177-3AD203B41FA5}">
                      <a16:colId xmlns:a16="http://schemas.microsoft.com/office/drawing/2014/main" val="923828049"/>
                    </a:ext>
                  </a:extLst>
                </a:gridCol>
              </a:tblGrid>
              <a:tr h="0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ES" sz="2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EN ESTADO DE CUMPLIMIENTO BAJO O MUY BAJO.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3414220"/>
                  </a:ext>
                </a:extLst>
              </a:tr>
              <a:tr h="54102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AVANCE CUATRIENIO  CORTE 31 DE DICIEMBRE DE 2025. PROGRAMAS.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RESPONSABLES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9557906"/>
                  </a:ext>
                </a:extLst>
              </a:tr>
              <a:tr h="520065">
                <a:tc>
                  <a:txBody>
                    <a:bodyPr/>
                    <a:lstStyle/>
                    <a:p>
                      <a:pPr algn="just" fontAlgn="b"/>
                      <a:r>
                        <a:rPr lang="es-CO" sz="2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PROCESOS ADMINISTRATIVOS ÓPTIMOS Y TRANSPARENTES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11,6%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2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SECRETARÍA GENERAL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8501410"/>
                  </a:ext>
                </a:extLst>
              </a:tr>
              <a:tr h="777240">
                <a:tc>
                  <a:txBody>
                    <a:bodyPr/>
                    <a:lstStyle/>
                    <a:p>
                      <a:pPr algn="just" fontAlgn="b"/>
                      <a:r>
                        <a:rPr lang="es-CO" sz="2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FORTALECIMIENTO DEL SISTEMA DE CONTROL INTERNO, SCI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5,0%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2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ESCUELA DE GOBIERNO Y LIDERAZGO - Oficina Asesora de Control Interno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0319717"/>
                  </a:ext>
                </a:extLst>
              </a:tr>
              <a:tr h="739140">
                <a:tc>
                  <a:txBody>
                    <a:bodyPr/>
                    <a:lstStyle/>
                    <a:p>
                      <a:pPr algn="just" fontAlgn="b"/>
                      <a:r>
                        <a:rPr lang="es-ES" sz="2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FORTALECIMIENTO DE LA GESTIÓN ADMINISTRATIVA Y OPERATIVA DEL DEPARTAMENTO ADMINISTRATIVO DE TRÁNSITO Y TRANSPORTE - DATT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24,1%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Distrital de Acción Comunal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1092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0667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57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/>
          <p:cNvSpPr txBox="1"/>
          <p:nvPr/>
        </p:nvSpPr>
        <p:spPr>
          <a:xfrm>
            <a:off x="990600" y="3695700"/>
            <a:ext cx="16230600" cy="35086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 algn="ctr">
              <a:lnSpc>
                <a:spcPts val="9600"/>
              </a:lnSpc>
              <a:spcBef>
                <a:spcPct val="0"/>
              </a:spcBef>
            </a:pPr>
            <a:r>
              <a:rPr lang="en-US" sz="4000" dirty="0">
                <a:solidFill>
                  <a:srgbClr val="FFFFFF"/>
                </a:solidFill>
                <a:latin typeface="Nourd Heavy"/>
              </a:rPr>
              <a:t>RESULTADOS</a:t>
            </a:r>
            <a:r>
              <a:rPr lang="es-ES" sz="4000" dirty="0">
                <a:solidFill>
                  <a:srgbClr val="FFFFFF"/>
                </a:solidFill>
                <a:latin typeface="Nourd Heavy"/>
              </a:rPr>
              <a:t> CAPÍTULO VI. CAPÍTULO DE LOS PUEBLOS Y COMUNIDADES ÉTNICAS</a:t>
            </a:r>
            <a:br>
              <a:rPr lang="es-ES" sz="4000" dirty="0">
                <a:solidFill>
                  <a:srgbClr val="FFFFFF"/>
                </a:solidFill>
                <a:latin typeface="Nourd Heavy"/>
              </a:rPr>
            </a:br>
            <a:r>
              <a:rPr lang="en-US" sz="4000" dirty="0">
                <a:solidFill>
                  <a:srgbClr val="FFFFFF"/>
                </a:solidFill>
                <a:latin typeface="Nourd Heavy"/>
              </a:rPr>
              <a:t>CORTE </a:t>
            </a:r>
            <a:r>
              <a:rPr lang="es-ES" sz="4000" dirty="0">
                <a:solidFill>
                  <a:srgbClr val="FFFFFF"/>
                </a:solidFill>
                <a:latin typeface="Nourd Heavy"/>
              </a:rPr>
              <a:t>31 DE DICIEMBRE </a:t>
            </a:r>
            <a:r>
              <a:rPr lang="en-US" sz="4000" dirty="0">
                <a:solidFill>
                  <a:srgbClr val="FFFFFF"/>
                </a:solidFill>
                <a:latin typeface="Nourd Heavy"/>
              </a:rPr>
              <a:t>2025. </a:t>
            </a:r>
          </a:p>
        </p:txBody>
      </p:sp>
      <p:sp>
        <p:nvSpPr>
          <p:cNvPr id="10" name="Freeform 10"/>
          <p:cNvSpPr/>
          <p:nvPr/>
        </p:nvSpPr>
        <p:spPr>
          <a:xfrm rot="-5989857">
            <a:off x="13453284" y="-3039487"/>
            <a:ext cx="8198059" cy="5342093"/>
          </a:xfrm>
          <a:custGeom>
            <a:avLst/>
            <a:gdLst/>
            <a:ahLst/>
            <a:cxnLst/>
            <a:rect l="l" t="t" r="r" b="b"/>
            <a:pathLst>
              <a:path w="8198059" h="5342093">
                <a:moveTo>
                  <a:pt x="0" y="0"/>
                </a:moveTo>
                <a:lnTo>
                  <a:pt x="8198059" y="0"/>
                </a:lnTo>
                <a:lnTo>
                  <a:pt x="8198059" y="5342094"/>
                </a:lnTo>
                <a:lnTo>
                  <a:pt x="0" y="534209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11" name="Freeform 11"/>
          <p:cNvSpPr/>
          <p:nvPr/>
        </p:nvSpPr>
        <p:spPr>
          <a:xfrm>
            <a:off x="-743960" y="0"/>
            <a:ext cx="5376047" cy="1612814"/>
          </a:xfrm>
          <a:custGeom>
            <a:avLst/>
            <a:gdLst/>
            <a:ahLst/>
            <a:cxnLst/>
            <a:rect l="l" t="t" r="r" b="b"/>
            <a:pathLst>
              <a:path w="5376047" h="1612814">
                <a:moveTo>
                  <a:pt x="0" y="0"/>
                </a:moveTo>
                <a:lnTo>
                  <a:pt x="5376047" y="0"/>
                </a:lnTo>
                <a:lnTo>
                  <a:pt x="5376047" y="1612814"/>
                </a:lnTo>
                <a:lnTo>
                  <a:pt x="0" y="161281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13" name="Freeform 13"/>
          <p:cNvSpPr/>
          <p:nvPr/>
        </p:nvSpPr>
        <p:spPr>
          <a:xfrm flipH="1">
            <a:off x="-4099029" y="7200900"/>
            <a:ext cx="8198059" cy="5342093"/>
          </a:xfrm>
          <a:custGeom>
            <a:avLst/>
            <a:gdLst/>
            <a:ahLst/>
            <a:cxnLst/>
            <a:rect l="l" t="t" r="r" b="b"/>
            <a:pathLst>
              <a:path w="8198059" h="5342093">
                <a:moveTo>
                  <a:pt x="8198058" y="0"/>
                </a:moveTo>
                <a:lnTo>
                  <a:pt x="0" y="0"/>
                </a:lnTo>
                <a:lnTo>
                  <a:pt x="0" y="5342093"/>
                </a:lnTo>
                <a:lnTo>
                  <a:pt x="8198058" y="5342093"/>
                </a:lnTo>
                <a:lnTo>
                  <a:pt x="8198058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037571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57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8"/>
          <p:cNvSpPr/>
          <p:nvPr/>
        </p:nvSpPr>
        <p:spPr>
          <a:xfrm flipH="1">
            <a:off x="-3352800" y="6743700"/>
            <a:ext cx="8198059" cy="5342093"/>
          </a:xfrm>
          <a:custGeom>
            <a:avLst/>
            <a:gdLst/>
            <a:ahLst/>
            <a:cxnLst/>
            <a:rect l="l" t="t" r="r" b="b"/>
            <a:pathLst>
              <a:path w="8198059" h="5342093">
                <a:moveTo>
                  <a:pt x="8198059" y="0"/>
                </a:moveTo>
                <a:lnTo>
                  <a:pt x="0" y="0"/>
                </a:lnTo>
                <a:lnTo>
                  <a:pt x="0" y="5342094"/>
                </a:lnTo>
                <a:lnTo>
                  <a:pt x="8198059" y="5342094"/>
                </a:lnTo>
                <a:lnTo>
                  <a:pt x="8198059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9" name="Freeform 9"/>
          <p:cNvSpPr/>
          <p:nvPr/>
        </p:nvSpPr>
        <p:spPr>
          <a:xfrm>
            <a:off x="-743960" y="0"/>
            <a:ext cx="5376047" cy="1612814"/>
          </a:xfrm>
          <a:custGeom>
            <a:avLst/>
            <a:gdLst/>
            <a:ahLst/>
            <a:cxnLst/>
            <a:rect l="l" t="t" r="r" b="b"/>
            <a:pathLst>
              <a:path w="5376047" h="1612814">
                <a:moveTo>
                  <a:pt x="0" y="0"/>
                </a:moveTo>
                <a:lnTo>
                  <a:pt x="5376047" y="0"/>
                </a:lnTo>
                <a:lnTo>
                  <a:pt x="5376047" y="1612814"/>
                </a:lnTo>
                <a:lnTo>
                  <a:pt x="0" y="161281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7" name="CuadroTexto 6"/>
          <p:cNvSpPr txBox="1"/>
          <p:nvPr/>
        </p:nvSpPr>
        <p:spPr>
          <a:xfrm>
            <a:off x="73037" y="2141709"/>
            <a:ext cx="400383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 sz="1100" b="1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s-CO" sz="3200" b="1" dirty="0">
                <a:solidFill>
                  <a:schemeClr val="tx1">
                    <a:lumMod val="95000"/>
                  </a:schemeClr>
                </a:solidFill>
              </a:rPr>
              <a:t>AVANCE RESPECTO AL CUATRIENIO DE LOS COMPONENTES IMPULSORES </a:t>
            </a:r>
            <a:r>
              <a:rPr lang="es-ES" sz="3200" b="1" dirty="0">
                <a:solidFill>
                  <a:srgbClr val="FFFF00"/>
                </a:solidFill>
              </a:rPr>
              <a:t>CAPÍTULO V. DE LOS PUEBLOS Y COMUNIDADES ÉTNICAS</a:t>
            </a:r>
            <a:r>
              <a:rPr lang="es-CO" sz="3200" b="1" dirty="0">
                <a:solidFill>
                  <a:schemeClr val="tx1">
                    <a:lumMod val="95000"/>
                  </a:schemeClr>
                </a:solidFill>
              </a:rPr>
              <a:t>. </a:t>
            </a:r>
            <a:r>
              <a:rPr lang="es-CO" sz="3200" b="1" dirty="0">
                <a:solidFill>
                  <a:srgbClr val="FFFF00"/>
                </a:solidFill>
              </a:rPr>
              <a:t>31 DE DICIEMBRE 2025</a:t>
            </a:r>
            <a:r>
              <a:rPr lang="es-CO" sz="3200" b="1" dirty="0">
                <a:solidFill>
                  <a:schemeClr val="tx1">
                    <a:lumMod val="95000"/>
                  </a:schemeClr>
                </a:solidFill>
              </a:rPr>
              <a:t>. </a:t>
            </a:r>
          </a:p>
        </p:txBody>
      </p:sp>
      <p:graphicFrame>
        <p:nvGraphicFramePr>
          <p:cNvPr id="11" name="Grá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5352124"/>
              </p:ext>
            </p:extLst>
          </p:nvPr>
        </p:nvGraphicFramePr>
        <p:xfrm>
          <a:off x="4407214" y="1047750"/>
          <a:ext cx="13423586" cy="7143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Rectángulo redondeado 11"/>
          <p:cNvSpPr/>
          <p:nvPr/>
        </p:nvSpPr>
        <p:spPr>
          <a:xfrm>
            <a:off x="5175605" y="2019300"/>
            <a:ext cx="4196995" cy="5491546"/>
          </a:xfrm>
          <a:prstGeom prst="round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76566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57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8"/>
          <p:cNvSpPr/>
          <p:nvPr/>
        </p:nvSpPr>
        <p:spPr>
          <a:xfrm flipH="1">
            <a:off x="-3441101" y="6961708"/>
            <a:ext cx="8198059" cy="5342093"/>
          </a:xfrm>
          <a:custGeom>
            <a:avLst/>
            <a:gdLst/>
            <a:ahLst/>
            <a:cxnLst/>
            <a:rect l="l" t="t" r="r" b="b"/>
            <a:pathLst>
              <a:path w="8198059" h="5342093">
                <a:moveTo>
                  <a:pt x="8198059" y="0"/>
                </a:moveTo>
                <a:lnTo>
                  <a:pt x="0" y="0"/>
                </a:lnTo>
                <a:lnTo>
                  <a:pt x="0" y="5342094"/>
                </a:lnTo>
                <a:lnTo>
                  <a:pt x="8198059" y="5342094"/>
                </a:lnTo>
                <a:lnTo>
                  <a:pt x="8198059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9" name="Freeform 9"/>
          <p:cNvSpPr/>
          <p:nvPr/>
        </p:nvSpPr>
        <p:spPr>
          <a:xfrm>
            <a:off x="-743960" y="0"/>
            <a:ext cx="5376047" cy="1612814"/>
          </a:xfrm>
          <a:custGeom>
            <a:avLst/>
            <a:gdLst/>
            <a:ahLst/>
            <a:cxnLst/>
            <a:rect l="l" t="t" r="r" b="b"/>
            <a:pathLst>
              <a:path w="5376047" h="1612814">
                <a:moveTo>
                  <a:pt x="0" y="0"/>
                </a:moveTo>
                <a:lnTo>
                  <a:pt x="5376047" y="0"/>
                </a:lnTo>
                <a:lnTo>
                  <a:pt x="5376047" y="1612814"/>
                </a:lnTo>
                <a:lnTo>
                  <a:pt x="0" y="161281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7" name="CuadroTexto 6"/>
          <p:cNvSpPr txBox="1"/>
          <p:nvPr/>
        </p:nvSpPr>
        <p:spPr>
          <a:xfrm>
            <a:off x="3439228" y="4270714"/>
            <a:ext cx="1051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/>
              <a:t>RESULTADOS A CORTE 31 DE DICIEMBRE 2025. 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657928" y="1333500"/>
            <a:ext cx="160782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s-ES" sz="2600" i="1" dirty="0"/>
          </a:p>
          <a:p>
            <a:pPr algn="just"/>
            <a:endParaRPr lang="es-CO" sz="2600" i="1" dirty="0"/>
          </a:p>
        </p:txBody>
      </p:sp>
    </p:spTree>
    <p:extLst>
      <p:ext uri="{BB962C8B-B14F-4D97-AF65-F5344CB8AC3E}">
        <p14:creationId xmlns:p14="http://schemas.microsoft.com/office/powerpoint/2010/main" val="39102398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57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8"/>
          <p:cNvSpPr/>
          <p:nvPr/>
        </p:nvSpPr>
        <p:spPr>
          <a:xfrm flipH="1">
            <a:off x="-2154967" y="6362700"/>
            <a:ext cx="8198059" cy="5342093"/>
          </a:xfrm>
          <a:custGeom>
            <a:avLst/>
            <a:gdLst/>
            <a:ahLst/>
            <a:cxnLst/>
            <a:rect l="l" t="t" r="r" b="b"/>
            <a:pathLst>
              <a:path w="8198059" h="5342093">
                <a:moveTo>
                  <a:pt x="8198059" y="0"/>
                </a:moveTo>
                <a:lnTo>
                  <a:pt x="0" y="0"/>
                </a:lnTo>
                <a:lnTo>
                  <a:pt x="0" y="5342094"/>
                </a:lnTo>
                <a:lnTo>
                  <a:pt x="8198059" y="5342094"/>
                </a:lnTo>
                <a:lnTo>
                  <a:pt x="8198059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9" name="Freeform 9"/>
          <p:cNvSpPr/>
          <p:nvPr/>
        </p:nvSpPr>
        <p:spPr>
          <a:xfrm>
            <a:off x="-743960" y="0"/>
            <a:ext cx="5376047" cy="1612814"/>
          </a:xfrm>
          <a:custGeom>
            <a:avLst/>
            <a:gdLst/>
            <a:ahLst/>
            <a:cxnLst/>
            <a:rect l="l" t="t" r="r" b="b"/>
            <a:pathLst>
              <a:path w="5376047" h="1612814">
                <a:moveTo>
                  <a:pt x="0" y="0"/>
                </a:moveTo>
                <a:lnTo>
                  <a:pt x="5376047" y="0"/>
                </a:lnTo>
                <a:lnTo>
                  <a:pt x="5376047" y="1612814"/>
                </a:lnTo>
                <a:lnTo>
                  <a:pt x="0" y="161281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7" name="CuadroTexto 6"/>
          <p:cNvSpPr txBox="1"/>
          <p:nvPr/>
        </p:nvSpPr>
        <p:spPr>
          <a:xfrm>
            <a:off x="19050" y="2011349"/>
            <a:ext cx="415623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 sz="1100" b="1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s-CO" sz="3200" b="1" dirty="0">
                <a:solidFill>
                  <a:schemeClr val="tx1">
                    <a:lumMod val="95000"/>
                  </a:schemeClr>
                </a:solidFill>
              </a:rPr>
              <a:t>AVANCE RESPECTO A LA VIGENCIA DE LOS COMPONENTES IMPULSORES </a:t>
            </a:r>
            <a:r>
              <a:rPr lang="es-ES" sz="3200" b="1" dirty="0">
                <a:solidFill>
                  <a:srgbClr val="FFFF00"/>
                </a:solidFill>
              </a:rPr>
              <a:t>CAPÍTULO V. DE LOS PUEBLOS Y COMUNIDADES ÉTNICAS</a:t>
            </a:r>
            <a:r>
              <a:rPr lang="es-CO" sz="3200" b="1" dirty="0">
                <a:solidFill>
                  <a:schemeClr val="tx1">
                    <a:lumMod val="95000"/>
                  </a:schemeClr>
                </a:solidFill>
              </a:rPr>
              <a:t>. </a:t>
            </a:r>
            <a:r>
              <a:rPr lang="es-CO" sz="3200" b="1" dirty="0">
                <a:solidFill>
                  <a:srgbClr val="FFFF00"/>
                </a:solidFill>
              </a:rPr>
              <a:t>31 DE DICIEMBRE 2025</a:t>
            </a:r>
            <a:endParaRPr lang="es-CO" sz="3200" b="1" dirty="0">
              <a:solidFill>
                <a:schemeClr val="tx1">
                  <a:lumMod val="95000"/>
                </a:schemeClr>
              </a:solidFill>
            </a:endParaRPr>
          </a:p>
        </p:txBody>
      </p:sp>
      <p:graphicFrame>
        <p:nvGraphicFramePr>
          <p:cNvPr id="12" name="Gráfico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71167845"/>
              </p:ext>
            </p:extLst>
          </p:nvPr>
        </p:nvGraphicFramePr>
        <p:xfrm>
          <a:off x="4769059" y="1612814"/>
          <a:ext cx="13137941" cy="6143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Rectángulo redondeado 9"/>
          <p:cNvSpPr/>
          <p:nvPr/>
        </p:nvSpPr>
        <p:spPr>
          <a:xfrm>
            <a:off x="5562600" y="3390900"/>
            <a:ext cx="3962400" cy="4327439"/>
          </a:xfrm>
          <a:prstGeom prst="round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259970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57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/>
          <p:cNvSpPr txBox="1"/>
          <p:nvPr/>
        </p:nvSpPr>
        <p:spPr>
          <a:xfrm>
            <a:off x="1197546" y="4989783"/>
            <a:ext cx="16230600" cy="1231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600"/>
              </a:lnSpc>
              <a:spcBef>
                <a:spcPct val="0"/>
              </a:spcBef>
            </a:pPr>
            <a:r>
              <a:rPr lang="en-US" sz="8000" dirty="0">
                <a:solidFill>
                  <a:srgbClr val="FFFFFF"/>
                </a:solidFill>
                <a:latin typeface="Nourd Heavy"/>
              </a:rPr>
              <a:t>GRACIAS</a:t>
            </a:r>
          </a:p>
        </p:txBody>
      </p:sp>
      <p:sp>
        <p:nvSpPr>
          <p:cNvPr id="10" name="Freeform 10"/>
          <p:cNvSpPr/>
          <p:nvPr/>
        </p:nvSpPr>
        <p:spPr>
          <a:xfrm rot="-5989857">
            <a:off x="13453284" y="-3039487"/>
            <a:ext cx="8198059" cy="5342093"/>
          </a:xfrm>
          <a:custGeom>
            <a:avLst/>
            <a:gdLst/>
            <a:ahLst/>
            <a:cxnLst/>
            <a:rect l="l" t="t" r="r" b="b"/>
            <a:pathLst>
              <a:path w="8198059" h="5342093">
                <a:moveTo>
                  <a:pt x="0" y="0"/>
                </a:moveTo>
                <a:lnTo>
                  <a:pt x="8198059" y="0"/>
                </a:lnTo>
                <a:lnTo>
                  <a:pt x="8198059" y="5342094"/>
                </a:lnTo>
                <a:lnTo>
                  <a:pt x="0" y="534209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11" name="Freeform 11"/>
          <p:cNvSpPr/>
          <p:nvPr/>
        </p:nvSpPr>
        <p:spPr>
          <a:xfrm>
            <a:off x="-743960" y="0"/>
            <a:ext cx="5376047" cy="1612814"/>
          </a:xfrm>
          <a:custGeom>
            <a:avLst/>
            <a:gdLst/>
            <a:ahLst/>
            <a:cxnLst/>
            <a:rect l="l" t="t" r="r" b="b"/>
            <a:pathLst>
              <a:path w="5376047" h="1612814">
                <a:moveTo>
                  <a:pt x="0" y="0"/>
                </a:moveTo>
                <a:lnTo>
                  <a:pt x="5376047" y="0"/>
                </a:lnTo>
                <a:lnTo>
                  <a:pt x="5376047" y="1612814"/>
                </a:lnTo>
                <a:lnTo>
                  <a:pt x="0" y="161281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12" name="Freeform 12"/>
          <p:cNvSpPr/>
          <p:nvPr/>
        </p:nvSpPr>
        <p:spPr>
          <a:xfrm>
            <a:off x="5877564" y="8488224"/>
            <a:ext cx="6870565" cy="770076"/>
          </a:xfrm>
          <a:custGeom>
            <a:avLst/>
            <a:gdLst/>
            <a:ahLst/>
            <a:cxnLst/>
            <a:rect l="l" t="t" r="r" b="b"/>
            <a:pathLst>
              <a:path w="6870565" h="770076">
                <a:moveTo>
                  <a:pt x="0" y="0"/>
                </a:moveTo>
                <a:lnTo>
                  <a:pt x="6870564" y="0"/>
                </a:lnTo>
                <a:lnTo>
                  <a:pt x="6870564" y="770076"/>
                </a:lnTo>
                <a:lnTo>
                  <a:pt x="0" y="77007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13" name="Freeform 13"/>
          <p:cNvSpPr/>
          <p:nvPr/>
        </p:nvSpPr>
        <p:spPr>
          <a:xfrm flipH="1">
            <a:off x="-4099029" y="7200900"/>
            <a:ext cx="8198059" cy="5342093"/>
          </a:xfrm>
          <a:custGeom>
            <a:avLst/>
            <a:gdLst/>
            <a:ahLst/>
            <a:cxnLst/>
            <a:rect l="l" t="t" r="r" b="b"/>
            <a:pathLst>
              <a:path w="8198059" h="5342093">
                <a:moveTo>
                  <a:pt x="8198058" y="0"/>
                </a:moveTo>
                <a:lnTo>
                  <a:pt x="0" y="0"/>
                </a:lnTo>
                <a:lnTo>
                  <a:pt x="0" y="5342093"/>
                </a:lnTo>
                <a:lnTo>
                  <a:pt x="8198058" y="5342093"/>
                </a:lnTo>
                <a:lnTo>
                  <a:pt x="8198058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57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8"/>
          <p:cNvSpPr/>
          <p:nvPr/>
        </p:nvSpPr>
        <p:spPr>
          <a:xfrm flipH="1">
            <a:off x="-3441101" y="6961708"/>
            <a:ext cx="8198059" cy="5342093"/>
          </a:xfrm>
          <a:custGeom>
            <a:avLst/>
            <a:gdLst/>
            <a:ahLst/>
            <a:cxnLst/>
            <a:rect l="l" t="t" r="r" b="b"/>
            <a:pathLst>
              <a:path w="8198059" h="5342093">
                <a:moveTo>
                  <a:pt x="8198059" y="0"/>
                </a:moveTo>
                <a:lnTo>
                  <a:pt x="0" y="0"/>
                </a:lnTo>
                <a:lnTo>
                  <a:pt x="0" y="5342094"/>
                </a:lnTo>
                <a:lnTo>
                  <a:pt x="8198059" y="5342094"/>
                </a:lnTo>
                <a:lnTo>
                  <a:pt x="8198059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9" name="Freeform 9"/>
          <p:cNvSpPr/>
          <p:nvPr/>
        </p:nvSpPr>
        <p:spPr>
          <a:xfrm>
            <a:off x="-743960" y="0"/>
            <a:ext cx="5376047" cy="1612814"/>
          </a:xfrm>
          <a:custGeom>
            <a:avLst/>
            <a:gdLst/>
            <a:ahLst/>
            <a:cxnLst/>
            <a:rect l="l" t="t" r="r" b="b"/>
            <a:pathLst>
              <a:path w="5376047" h="1612814">
                <a:moveTo>
                  <a:pt x="0" y="0"/>
                </a:moveTo>
                <a:lnTo>
                  <a:pt x="5376047" y="0"/>
                </a:lnTo>
                <a:lnTo>
                  <a:pt x="5376047" y="1612814"/>
                </a:lnTo>
                <a:lnTo>
                  <a:pt x="0" y="161281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2" name="CuadroTexto 1"/>
          <p:cNvSpPr txBox="1"/>
          <p:nvPr/>
        </p:nvSpPr>
        <p:spPr>
          <a:xfrm>
            <a:off x="657928" y="1333500"/>
            <a:ext cx="160782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s-ES" sz="2600" i="1" dirty="0"/>
          </a:p>
          <a:p>
            <a:pPr algn="just"/>
            <a:endParaRPr lang="es-CO" sz="2600" i="1" dirty="0"/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4003241"/>
              </p:ext>
            </p:extLst>
          </p:nvPr>
        </p:nvGraphicFramePr>
        <p:xfrm>
          <a:off x="3124200" y="2552700"/>
          <a:ext cx="14173200" cy="1280160"/>
        </p:xfrm>
        <a:graphic>
          <a:graphicData uri="http://schemas.openxmlformats.org/drawingml/2006/table">
            <a:tbl>
              <a:tblPr/>
              <a:tblGrid>
                <a:gridCol w="4887311">
                  <a:extLst>
                    <a:ext uri="{9D8B030D-6E8A-4147-A177-3AD203B41FA5}">
                      <a16:colId xmlns:a16="http://schemas.microsoft.com/office/drawing/2014/main" val="2141033699"/>
                    </a:ext>
                  </a:extLst>
                </a:gridCol>
                <a:gridCol w="5289794">
                  <a:extLst>
                    <a:ext uri="{9D8B030D-6E8A-4147-A177-3AD203B41FA5}">
                      <a16:colId xmlns:a16="http://schemas.microsoft.com/office/drawing/2014/main" val="1346862633"/>
                    </a:ext>
                  </a:extLst>
                </a:gridCol>
                <a:gridCol w="3996095">
                  <a:extLst>
                    <a:ext uri="{9D8B030D-6E8A-4147-A177-3AD203B41FA5}">
                      <a16:colId xmlns:a16="http://schemas.microsoft.com/office/drawing/2014/main" val="387869688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ACUMULADO DICIEMBRE 2024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ESPERADO A DICIEMBRE 2025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ESPERADO ACUMULADO A  DICIEMBRE 2025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62660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3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20,1%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3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29,32%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3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49,46%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3984210"/>
                  </a:ext>
                </a:extLst>
              </a:tr>
            </a:tbl>
          </a:graphicData>
        </a:graphic>
      </p:graphicFrame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2546998"/>
              </p:ext>
            </p:extLst>
          </p:nvPr>
        </p:nvGraphicFramePr>
        <p:xfrm>
          <a:off x="4419600" y="561273"/>
          <a:ext cx="12316528" cy="1737360"/>
        </p:xfrm>
        <a:graphic>
          <a:graphicData uri="http://schemas.openxmlformats.org/drawingml/2006/table">
            <a:tbl>
              <a:tblPr/>
              <a:tblGrid>
                <a:gridCol w="7517130">
                  <a:extLst>
                    <a:ext uri="{9D8B030D-6E8A-4147-A177-3AD203B41FA5}">
                      <a16:colId xmlns:a16="http://schemas.microsoft.com/office/drawing/2014/main" val="2493441825"/>
                    </a:ext>
                  </a:extLst>
                </a:gridCol>
                <a:gridCol w="4799398">
                  <a:extLst>
                    <a:ext uri="{9D8B030D-6E8A-4147-A177-3AD203B41FA5}">
                      <a16:colId xmlns:a16="http://schemas.microsoft.com/office/drawing/2014/main" val="136169632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s-CO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AVANCE ACUMULADO MARZO 2025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23,95%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90880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s-CO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AVANCE ACUMULADO JULIO 2025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31,35%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14673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s-E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AVANCE ACUMULADO SEPTIEMBRE 15 DE 2025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38,42%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75026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s-E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AVANCE ACUMULADO 31 DICIEMBRE DE 2025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48,49%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5000398"/>
                  </a:ext>
                </a:extLst>
              </a:tr>
            </a:tbl>
          </a:graphicData>
        </a:graphic>
      </p:graphicFrame>
      <p:graphicFrame>
        <p:nvGraphicFramePr>
          <p:cNvPr id="10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7511993"/>
              </p:ext>
            </p:extLst>
          </p:nvPr>
        </p:nvGraphicFramePr>
        <p:xfrm>
          <a:off x="3124200" y="4124820"/>
          <a:ext cx="14173200" cy="5006340"/>
        </p:xfrm>
        <a:graphic>
          <a:graphicData uri="http://schemas.openxmlformats.org/drawingml/2006/table">
            <a:tbl>
              <a:tblPr/>
              <a:tblGrid>
                <a:gridCol w="8610600">
                  <a:extLst>
                    <a:ext uri="{9D8B030D-6E8A-4147-A177-3AD203B41FA5}">
                      <a16:colId xmlns:a16="http://schemas.microsoft.com/office/drawing/2014/main" val="1235035591"/>
                    </a:ext>
                  </a:extLst>
                </a:gridCol>
                <a:gridCol w="5562600">
                  <a:extLst>
                    <a:ext uri="{9D8B030D-6E8A-4147-A177-3AD203B41FA5}">
                      <a16:colId xmlns:a16="http://schemas.microsoft.com/office/drawing/2014/main" val="388396841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s-CO" sz="2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ESPERADO PARCIAL POR TRIMESTRE 2025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7,33%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6485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s-CO" sz="2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AVANCE ENERO - MARZO 2025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3,81%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00453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s-ES" sz="2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AVANCE MARZO - JUNIO  DE 2025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7,40%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27937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s-ES" sz="2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AVANCE JUNIO  - 15 DE SEPTIEMBRE DE 2025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7,07%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19156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s-ES" sz="2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AVANCE JUNIO  15 DE SEPTIEMBRE -31 DE DICIEMBRE DE 2025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10,10%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45104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s-ES" sz="2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DEFICIT O SUPERAVIT ENTRE ENERO - MARZO 2025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32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-3,52%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34711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s-ES" sz="2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DEFICIT O SUPERAVIT ENTRE MARZO -   JUNIO 2025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0,07%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55616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s-ES" sz="2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DEFICIT O SUPERAVIT ENTRE     JUNIO - 15 DE SEPTIEMBRE  DE  2025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32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-0,26%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48934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s-ES" sz="2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DEFICIT O SUPERAVIT ENTRE      15 DE SEPTIEMBRE   - 31 DICIEMBRE DE 2025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2,75%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9823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90883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57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8"/>
          <p:cNvSpPr/>
          <p:nvPr/>
        </p:nvSpPr>
        <p:spPr>
          <a:xfrm flipH="1">
            <a:off x="-2049260" y="5753100"/>
            <a:ext cx="8198059" cy="5342093"/>
          </a:xfrm>
          <a:custGeom>
            <a:avLst/>
            <a:gdLst/>
            <a:ahLst/>
            <a:cxnLst/>
            <a:rect l="l" t="t" r="r" b="b"/>
            <a:pathLst>
              <a:path w="8198059" h="5342093">
                <a:moveTo>
                  <a:pt x="8198059" y="0"/>
                </a:moveTo>
                <a:lnTo>
                  <a:pt x="0" y="0"/>
                </a:lnTo>
                <a:lnTo>
                  <a:pt x="0" y="5342094"/>
                </a:lnTo>
                <a:lnTo>
                  <a:pt x="8198059" y="5342094"/>
                </a:lnTo>
                <a:lnTo>
                  <a:pt x="8198059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9" name="Freeform 9"/>
          <p:cNvSpPr/>
          <p:nvPr/>
        </p:nvSpPr>
        <p:spPr>
          <a:xfrm>
            <a:off x="-743960" y="0"/>
            <a:ext cx="5376047" cy="1612814"/>
          </a:xfrm>
          <a:custGeom>
            <a:avLst/>
            <a:gdLst/>
            <a:ahLst/>
            <a:cxnLst/>
            <a:rect l="l" t="t" r="r" b="b"/>
            <a:pathLst>
              <a:path w="5376047" h="1612814">
                <a:moveTo>
                  <a:pt x="0" y="0"/>
                </a:moveTo>
                <a:lnTo>
                  <a:pt x="5376047" y="0"/>
                </a:lnTo>
                <a:lnTo>
                  <a:pt x="5376047" y="1612814"/>
                </a:lnTo>
                <a:lnTo>
                  <a:pt x="0" y="161281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7" name="CuadroTexto 6"/>
          <p:cNvSpPr txBox="1"/>
          <p:nvPr/>
        </p:nvSpPr>
        <p:spPr>
          <a:xfrm>
            <a:off x="304800" y="2958525"/>
            <a:ext cx="28194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800" b="1" dirty="0"/>
              <a:t>Avance Plan de Desarrollo para la vigencia 2025 (Plan de Acción). Corte 31 diciembre 2025. </a:t>
            </a:r>
          </a:p>
        </p:txBody>
      </p:sp>
      <p:graphicFrame>
        <p:nvGraphicFramePr>
          <p:cNvPr id="11" name="Grá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4640590"/>
              </p:ext>
            </p:extLst>
          </p:nvPr>
        </p:nvGraphicFramePr>
        <p:xfrm>
          <a:off x="4190999" y="1612814"/>
          <a:ext cx="13862013" cy="84329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Rectángulo redondeado 9"/>
          <p:cNvSpPr/>
          <p:nvPr/>
        </p:nvSpPr>
        <p:spPr>
          <a:xfrm>
            <a:off x="5181601" y="2552102"/>
            <a:ext cx="2033998" cy="7493683"/>
          </a:xfrm>
          <a:prstGeom prst="round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11767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57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8"/>
          <p:cNvSpPr/>
          <p:nvPr/>
        </p:nvSpPr>
        <p:spPr>
          <a:xfrm flipH="1">
            <a:off x="-3352800" y="6928843"/>
            <a:ext cx="8198059" cy="5342093"/>
          </a:xfrm>
          <a:custGeom>
            <a:avLst/>
            <a:gdLst/>
            <a:ahLst/>
            <a:cxnLst/>
            <a:rect l="l" t="t" r="r" b="b"/>
            <a:pathLst>
              <a:path w="8198059" h="5342093">
                <a:moveTo>
                  <a:pt x="8198059" y="0"/>
                </a:moveTo>
                <a:lnTo>
                  <a:pt x="0" y="0"/>
                </a:lnTo>
                <a:lnTo>
                  <a:pt x="0" y="5342094"/>
                </a:lnTo>
                <a:lnTo>
                  <a:pt x="8198059" y="5342094"/>
                </a:lnTo>
                <a:lnTo>
                  <a:pt x="8198059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9" name="Freeform 9"/>
          <p:cNvSpPr/>
          <p:nvPr/>
        </p:nvSpPr>
        <p:spPr>
          <a:xfrm>
            <a:off x="-743960" y="0"/>
            <a:ext cx="5376047" cy="1612814"/>
          </a:xfrm>
          <a:custGeom>
            <a:avLst/>
            <a:gdLst/>
            <a:ahLst/>
            <a:cxnLst/>
            <a:rect l="l" t="t" r="r" b="b"/>
            <a:pathLst>
              <a:path w="5376047" h="1612814">
                <a:moveTo>
                  <a:pt x="0" y="0"/>
                </a:moveTo>
                <a:lnTo>
                  <a:pt x="5376047" y="0"/>
                </a:lnTo>
                <a:lnTo>
                  <a:pt x="5376047" y="1612814"/>
                </a:lnTo>
                <a:lnTo>
                  <a:pt x="0" y="161281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7" name="CuadroTexto 6"/>
          <p:cNvSpPr txBox="1"/>
          <p:nvPr/>
        </p:nvSpPr>
        <p:spPr>
          <a:xfrm>
            <a:off x="228600" y="2857500"/>
            <a:ext cx="28194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 sz="2800" b="1" i="0" u="none" strike="noStrike" kern="1200" baseline="0">
                <a:solidFill>
                  <a:srgbClr val="EBEBEB"/>
                </a:solidFill>
                <a:latin typeface="+mn-lt"/>
                <a:ea typeface="+mn-ea"/>
                <a:cs typeface="+mn-cs"/>
              </a:defRPr>
            </a:pPr>
            <a:r>
              <a:rPr lang="es-CO" sz="2800" dirty="0"/>
              <a:t>LOGRO OBTENIDO PLAN DE DESARROLLO  CORTE  31 DICIEMBRE  2025 RESPECTO AL CUATRIENIO. LINEAS ESTRATEGICAS. </a:t>
            </a:r>
          </a:p>
        </p:txBody>
      </p:sp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6890229"/>
              </p:ext>
            </p:extLst>
          </p:nvPr>
        </p:nvGraphicFramePr>
        <p:xfrm>
          <a:off x="3886200" y="1421066"/>
          <a:ext cx="13426972" cy="85261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Rectángulo redondeado 10"/>
          <p:cNvSpPr/>
          <p:nvPr/>
        </p:nvSpPr>
        <p:spPr>
          <a:xfrm>
            <a:off x="4826209" y="2857500"/>
            <a:ext cx="1955591" cy="7089748"/>
          </a:xfrm>
          <a:prstGeom prst="round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O">
              <a:ln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9916926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57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8"/>
          <p:cNvSpPr/>
          <p:nvPr/>
        </p:nvSpPr>
        <p:spPr>
          <a:xfrm flipH="1">
            <a:off x="-3403205" y="6961707"/>
            <a:ext cx="8198059" cy="5342093"/>
          </a:xfrm>
          <a:custGeom>
            <a:avLst/>
            <a:gdLst/>
            <a:ahLst/>
            <a:cxnLst/>
            <a:rect l="l" t="t" r="r" b="b"/>
            <a:pathLst>
              <a:path w="8198059" h="5342093">
                <a:moveTo>
                  <a:pt x="8198059" y="0"/>
                </a:moveTo>
                <a:lnTo>
                  <a:pt x="0" y="0"/>
                </a:lnTo>
                <a:lnTo>
                  <a:pt x="0" y="5342094"/>
                </a:lnTo>
                <a:lnTo>
                  <a:pt x="8198059" y="5342094"/>
                </a:lnTo>
                <a:lnTo>
                  <a:pt x="8198059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9" name="Freeform 9"/>
          <p:cNvSpPr/>
          <p:nvPr/>
        </p:nvSpPr>
        <p:spPr>
          <a:xfrm>
            <a:off x="-743960" y="0"/>
            <a:ext cx="5376047" cy="1612814"/>
          </a:xfrm>
          <a:custGeom>
            <a:avLst/>
            <a:gdLst/>
            <a:ahLst/>
            <a:cxnLst/>
            <a:rect l="l" t="t" r="r" b="b"/>
            <a:pathLst>
              <a:path w="5376047" h="1612814">
                <a:moveTo>
                  <a:pt x="0" y="0"/>
                </a:moveTo>
                <a:lnTo>
                  <a:pt x="5376047" y="0"/>
                </a:lnTo>
                <a:lnTo>
                  <a:pt x="5376047" y="1612814"/>
                </a:lnTo>
                <a:lnTo>
                  <a:pt x="0" y="161281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7" name="CuadroTexto 6"/>
          <p:cNvSpPr txBox="1"/>
          <p:nvPr/>
        </p:nvSpPr>
        <p:spPr>
          <a:xfrm>
            <a:off x="200647" y="3107171"/>
            <a:ext cx="2522872" cy="470898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>
              <a:defRPr sz="1400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s-CO" sz="2500" b="1" dirty="0"/>
              <a:t>AVANCE ESPERADO ACUMULADO   2025  Vs LOGRO ALCANZADO ACUMULADO CUATRIENIO.  31 DE DICIEMBRE 2025. LINEAS ESTRATEGICAS.</a:t>
            </a:r>
          </a:p>
        </p:txBody>
      </p:sp>
      <p:graphicFrame>
        <p:nvGraphicFramePr>
          <p:cNvPr id="12" name="Gráfico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2618815"/>
              </p:ext>
            </p:extLst>
          </p:nvPr>
        </p:nvGraphicFramePr>
        <p:xfrm>
          <a:off x="3886200" y="930936"/>
          <a:ext cx="13944600" cy="9061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Rectángulo redondeado 10"/>
          <p:cNvSpPr/>
          <p:nvPr/>
        </p:nvSpPr>
        <p:spPr>
          <a:xfrm>
            <a:off x="4632087" y="3088121"/>
            <a:ext cx="2043381" cy="6443014"/>
          </a:xfrm>
          <a:prstGeom prst="round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O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6714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57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/>
          <p:cNvSpPr txBox="1"/>
          <p:nvPr/>
        </p:nvSpPr>
        <p:spPr>
          <a:xfrm>
            <a:off x="990600" y="3695700"/>
            <a:ext cx="16230600" cy="24622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600"/>
              </a:lnSpc>
              <a:spcBef>
                <a:spcPct val="0"/>
              </a:spcBef>
            </a:pPr>
            <a:r>
              <a:rPr lang="en-US" sz="4000" dirty="0">
                <a:solidFill>
                  <a:srgbClr val="FFFFFF"/>
                </a:solidFill>
                <a:latin typeface="Nourd Heavy"/>
              </a:rPr>
              <a:t>RESULTADOS LINEA ESTRATEGICA SEGURIDAD HUMANA.</a:t>
            </a:r>
          </a:p>
          <a:p>
            <a:pPr lvl="0" algn="ctr">
              <a:lnSpc>
                <a:spcPts val="9600"/>
              </a:lnSpc>
              <a:spcBef>
                <a:spcPct val="0"/>
              </a:spcBef>
            </a:pPr>
            <a:r>
              <a:rPr lang="en-US" sz="4000" dirty="0">
                <a:solidFill>
                  <a:srgbClr val="FFFFFF"/>
                </a:solidFill>
                <a:latin typeface="Nourd Heavy"/>
              </a:rPr>
              <a:t>CORTE </a:t>
            </a:r>
            <a:r>
              <a:rPr lang="es-ES" sz="4000" dirty="0">
                <a:solidFill>
                  <a:srgbClr val="FFFFFF"/>
                </a:solidFill>
                <a:latin typeface="Nourd Heavy"/>
              </a:rPr>
              <a:t>31 DE DICIEMBRE </a:t>
            </a:r>
            <a:r>
              <a:rPr lang="en-US" sz="4000" dirty="0">
                <a:solidFill>
                  <a:srgbClr val="FFFFFF"/>
                </a:solidFill>
                <a:latin typeface="Nourd Heavy"/>
              </a:rPr>
              <a:t>2025. </a:t>
            </a:r>
          </a:p>
        </p:txBody>
      </p:sp>
      <p:sp>
        <p:nvSpPr>
          <p:cNvPr id="10" name="Freeform 10"/>
          <p:cNvSpPr/>
          <p:nvPr/>
        </p:nvSpPr>
        <p:spPr>
          <a:xfrm rot="-5989857">
            <a:off x="13453284" y="-3039487"/>
            <a:ext cx="8198059" cy="5342093"/>
          </a:xfrm>
          <a:custGeom>
            <a:avLst/>
            <a:gdLst/>
            <a:ahLst/>
            <a:cxnLst/>
            <a:rect l="l" t="t" r="r" b="b"/>
            <a:pathLst>
              <a:path w="8198059" h="5342093">
                <a:moveTo>
                  <a:pt x="0" y="0"/>
                </a:moveTo>
                <a:lnTo>
                  <a:pt x="8198059" y="0"/>
                </a:lnTo>
                <a:lnTo>
                  <a:pt x="8198059" y="5342094"/>
                </a:lnTo>
                <a:lnTo>
                  <a:pt x="0" y="534209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11" name="Freeform 11"/>
          <p:cNvSpPr/>
          <p:nvPr/>
        </p:nvSpPr>
        <p:spPr>
          <a:xfrm>
            <a:off x="-743960" y="0"/>
            <a:ext cx="5376047" cy="1612814"/>
          </a:xfrm>
          <a:custGeom>
            <a:avLst/>
            <a:gdLst/>
            <a:ahLst/>
            <a:cxnLst/>
            <a:rect l="l" t="t" r="r" b="b"/>
            <a:pathLst>
              <a:path w="5376047" h="1612814">
                <a:moveTo>
                  <a:pt x="0" y="0"/>
                </a:moveTo>
                <a:lnTo>
                  <a:pt x="5376047" y="0"/>
                </a:lnTo>
                <a:lnTo>
                  <a:pt x="5376047" y="1612814"/>
                </a:lnTo>
                <a:lnTo>
                  <a:pt x="0" y="161281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13" name="Freeform 13"/>
          <p:cNvSpPr/>
          <p:nvPr/>
        </p:nvSpPr>
        <p:spPr>
          <a:xfrm flipH="1">
            <a:off x="-4099029" y="7200900"/>
            <a:ext cx="8198059" cy="5342093"/>
          </a:xfrm>
          <a:custGeom>
            <a:avLst/>
            <a:gdLst/>
            <a:ahLst/>
            <a:cxnLst/>
            <a:rect l="l" t="t" r="r" b="b"/>
            <a:pathLst>
              <a:path w="8198059" h="5342093">
                <a:moveTo>
                  <a:pt x="8198058" y="0"/>
                </a:moveTo>
                <a:lnTo>
                  <a:pt x="0" y="0"/>
                </a:lnTo>
                <a:lnTo>
                  <a:pt x="0" y="5342093"/>
                </a:lnTo>
                <a:lnTo>
                  <a:pt x="8198058" y="5342093"/>
                </a:lnTo>
                <a:lnTo>
                  <a:pt x="8198058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881531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57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8"/>
          <p:cNvSpPr/>
          <p:nvPr/>
        </p:nvSpPr>
        <p:spPr>
          <a:xfrm flipH="1">
            <a:off x="-3429000" y="6972300"/>
            <a:ext cx="8198059" cy="5342093"/>
          </a:xfrm>
          <a:custGeom>
            <a:avLst/>
            <a:gdLst/>
            <a:ahLst/>
            <a:cxnLst/>
            <a:rect l="l" t="t" r="r" b="b"/>
            <a:pathLst>
              <a:path w="8198059" h="5342093">
                <a:moveTo>
                  <a:pt x="8198059" y="0"/>
                </a:moveTo>
                <a:lnTo>
                  <a:pt x="0" y="0"/>
                </a:lnTo>
                <a:lnTo>
                  <a:pt x="0" y="5342094"/>
                </a:lnTo>
                <a:lnTo>
                  <a:pt x="8198059" y="5342094"/>
                </a:lnTo>
                <a:lnTo>
                  <a:pt x="8198059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9" name="Freeform 9"/>
          <p:cNvSpPr/>
          <p:nvPr/>
        </p:nvSpPr>
        <p:spPr>
          <a:xfrm>
            <a:off x="-743960" y="0"/>
            <a:ext cx="5376047" cy="1612814"/>
          </a:xfrm>
          <a:custGeom>
            <a:avLst/>
            <a:gdLst/>
            <a:ahLst/>
            <a:cxnLst/>
            <a:rect l="l" t="t" r="r" b="b"/>
            <a:pathLst>
              <a:path w="5376047" h="1612814">
                <a:moveTo>
                  <a:pt x="0" y="0"/>
                </a:moveTo>
                <a:lnTo>
                  <a:pt x="5376047" y="0"/>
                </a:lnTo>
                <a:lnTo>
                  <a:pt x="5376047" y="1612814"/>
                </a:lnTo>
                <a:lnTo>
                  <a:pt x="0" y="161281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7" name="CuadroTexto 6"/>
          <p:cNvSpPr txBox="1"/>
          <p:nvPr/>
        </p:nvSpPr>
        <p:spPr>
          <a:xfrm>
            <a:off x="196500" y="2247900"/>
            <a:ext cx="386442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 sz="1100" b="1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s-CO" sz="3200" b="1" dirty="0">
                <a:solidFill>
                  <a:schemeClr val="tx1">
                    <a:lumMod val="95000"/>
                  </a:schemeClr>
                </a:solidFill>
              </a:rPr>
              <a:t>AVANCE RESPECTO AL CUATRIENIO DE LOS COMPONENTES IMPULSORES </a:t>
            </a:r>
            <a:r>
              <a:rPr lang="es-CO" sz="3200" b="1" dirty="0">
                <a:solidFill>
                  <a:srgbClr val="FFFF00"/>
                </a:solidFill>
              </a:rPr>
              <a:t>LINEA ESTRATEGICA SEGURIDAD HUMANA. 31 DE DICIEMBRE 2025.</a:t>
            </a:r>
            <a:endParaRPr lang="es-CO" sz="3200" b="1" dirty="0">
              <a:solidFill>
                <a:schemeClr val="tx1">
                  <a:lumMod val="95000"/>
                </a:schemeClr>
              </a:solidFill>
            </a:endParaRPr>
          </a:p>
        </p:txBody>
      </p:sp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068796"/>
              </p:ext>
            </p:extLst>
          </p:nvPr>
        </p:nvGraphicFramePr>
        <p:xfrm>
          <a:off x="4632087" y="1113790"/>
          <a:ext cx="13274913" cy="79921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Rectángulo redondeado 11"/>
          <p:cNvSpPr/>
          <p:nvPr/>
        </p:nvSpPr>
        <p:spPr>
          <a:xfrm>
            <a:off x="5381596" y="3314700"/>
            <a:ext cx="2209800" cy="5029200"/>
          </a:xfrm>
          <a:prstGeom prst="round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6067465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Override1.xml><?xml version="1.0" encoding="utf-8"?>
<a:themeOverride xmlns:a="http://schemas.openxmlformats.org/drawingml/2006/main">
  <a:clrScheme name="Sheets">
    <a:dk1>
      <a:srgbClr val="000000"/>
    </a:dk1>
    <a:lt1>
      <a:srgbClr val="FFFFFF"/>
    </a:lt1>
    <a:dk2>
      <a:srgbClr val="000000"/>
    </a:dk2>
    <a:lt2>
      <a:srgbClr val="FFFFFF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0563C1"/>
    </a:folHlink>
  </a:clrScheme>
  <a:fontScheme name="Sheets">
    <a:majorFont>
      <a:latin typeface="Calibri"/>
      <a:ea typeface="Calibri"/>
      <a:cs typeface="Calibri"/>
    </a:majorFont>
    <a:minorFont>
      <a:latin typeface="Calibri"/>
      <a:ea typeface="Calibri"/>
      <a:cs typeface="Calibri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Sheets">
    <a:dk1>
      <a:srgbClr val="000000"/>
    </a:dk1>
    <a:lt1>
      <a:srgbClr val="FFFFFF"/>
    </a:lt1>
    <a:dk2>
      <a:srgbClr val="000000"/>
    </a:dk2>
    <a:lt2>
      <a:srgbClr val="FFFFFF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0563C1"/>
    </a:folHlink>
  </a:clrScheme>
  <a:fontScheme name="Sheets">
    <a:majorFont>
      <a:latin typeface="Calibri"/>
      <a:ea typeface="Calibri"/>
      <a:cs typeface="Calibri"/>
    </a:majorFont>
    <a:minorFont>
      <a:latin typeface="Calibri"/>
      <a:ea typeface="Calibri"/>
      <a:cs typeface="Calibri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Sheets">
    <a:dk1>
      <a:srgbClr val="000000"/>
    </a:dk1>
    <a:lt1>
      <a:srgbClr val="FFFFFF"/>
    </a:lt1>
    <a:dk2>
      <a:srgbClr val="000000"/>
    </a:dk2>
    <a:lt2>
      <a:srgbClr val="FFFFFF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0563C1"/>
    </a:folHlink>
  </a:clrScheme>
  <a:fontScheme name="Sheets">
    <a:majorFont>
      <a:latin typeface="Calibri"/>
      <a:ea typeface="Calibri"/>
      <a:cs typeface="Calibri"/>
    </a:majorFont>
    <a:minorFont>
      <a:latin typeface="Calibri"/>
      <a:ea typeface="Calibri"/>
      <a:cs typeface="Calibri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Sheets">
    <a:dk1>
      <a:srgbClr val="000000"/>
    </a:dk1>
    <a:lt1>
      <a:srgbClr val="FFFFFF"/>
    </a:lt1>
    <a:dk2>
      <a:srgbClr val="000000"/>
    </a:dk2>
    <a:lt2>
      <a:srgbClr val="FFFFFF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0563C1"/>
    </a:folHlink>
  </a:clrScheme>
  <a:fontScheme name="Sheets">
    <a:majorFont>
      <a:latin typeface="Calibri"/>
      <a:ea typeface="Calibri"/>
      <a:cs typeface="Calibri"/>
    </a:majorFont>
    <a:minorFont>
      <a:latin typeface="Calibri"/>
      <a:ea typeface="Calibri"/>
      <a:cs typeface="Calibri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3.xml><?xml version="1.0" encoding="utf-8"?>
<a:themeOverride xmlns:a="http://schemas.openxmlformats.org/drawingml/2006/main">
  <a:clrScheme name="Sheets">
    <a:dk1>
      <a:srgbClr val="000000"/>
    </a:dk1>
    <a:lt1>
      <a:srgbClr val="FFFFFF"/>
    </a:lt1>
    <a:dk2>
      <a:srgbClr val="000000"/>
    </a:dk2>
    <a:lt2>
      <a:srgbClr val="FFFFFF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0563C1"/>
    </a:folHlink>
  </a:clrScheme>
  <a:fontScheme name="Sheets">
    <a:majorFont>
      <a:latin typeface="Calibri"/>
      <a:ea typeface="Calibri"/>
      <a:cs typeface="Calibri"/>
    </a:majorFont>
    <a:minorFont>
      <a:latin typeface="Calibri"/>
      <a:ea typeface="Calibri"/>
      <a:cs typeface="Calibri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4.xml><?xml version="1.0" encoding="utf-8"?>
<a:themeOverride xmlns:a="http://schemas.openxmlformats.org/drawingml/2006/main">
  <a:clrScheme name="Sheets">
    <a:dk1>
      <a:srgbClr val="000000"/>
    </a:dk1>
    <a:lt1>
      <a:srgbClr val="FFFFFF"/>
    </a:lt1>
    <a:dk2>
      <a:srgbClr val="000000"/>
    </a:dk2>
    <a:lt2>
      <a:srgbClr val="FFFFFF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0563C1"/>
    </a:folHlink>
  </a:clrScheme>
  <a:fontScheme name="Sheets">
    <a:majorFont>
      <a:latin typeface="Calibri"/>
      <a:ea typeface="Calibri"/>
      <a:cs typeface="Calibri"/>
    </a:majorFont>
    <a:minorFont>
      <a:latin typeface="Calibri"/>
      <a:ea typeface="Calibri"/>
      <a:cs typeface="Calibri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5.xml><?xml version="1.0" encoding="utf-8"?>
<a:themeOverride xmlns:a="http://schemas.openxmlformats.org/drawingml/2006/main">
  <a:clrScheme name="Sheets">
    <a:dk1>
      <a:srgbClr val="000000"/>
    </a:dk1>
    <a:lt1>
      <a:srgbClr val="FFFFFF"/>
    </a:lt1>
    <a:dk2>
      <a:srgbClr val="000000"/>
    </a:dk2>
    <a:lt2>
      <a:srgbClr val="FFFFFF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0563C1"/>
    </a:folHlink>
  </a:clrScheme>
  <a:fontScheme name="Sheets">
    <a:majorFont>
      <a:latin typeface="Calibri"/>
      <a:ea typeface="Calibri"/>
      <a:cs typeface="Calibri"/>
    </a:majorFont>
    <a:minorFont>
      <a:latin typeface="Calibri"/>
      <a:ea typeface="Calibri"/>
      <a:cs typeface="Calibri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Sheets">
    <a:dk1>
      <a:srgbClr val="000000"/>
    </a:dk1>
    <a:lt1>
      <a:srgbClr val="FFFFFF"/>
    </a:lt1>
    <a:dk2>
      <a:srgbClr val="000000"/>
    </a:dk2>
    <a:lt2>
      <a:srgbClr val="FFFFFF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0563C1"/>
    </a:folHlink>
  </a:clrScheme>
  <a:fontScheme name="Sheets">
    <a:majorFont>
      <a:latin typeface="Calibri"/>
      <a:ea typeface="Calibri"/>
      <a:cs typeface="Calibri"/>
    </a:majorFont>
    <a:minorFont>
      <a:latin typeface="Calibri"/>
      <a:ea typeface="Calibri"/>
      <a:cs typeface="Calibri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Sheets">
    <a:dk1>
      <a:srgbClr val="000000"/>
    </a:dk1>
    <a:lt1>
      <a:srgbClr val="FFFFFF"/>
    </a:lt1>
    <a:dk2>
      <a:srgbClr val="000000"/>
    </a:dk2>
    <a:lt2>
      <a:srgbClr val="FFFFFF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0563C1"/>
    </a:folHlink>
  </a:clrScheme>
  <a:fontScheme name="Sheets">
    <a:majorFont>
      <a:latin typeface="Calibri"/>
      <a:ea typeface="Calibri"/>
      <a:cs typeface="Calibri"/>
    </a:majorFont>
    <a:minorFont>
      <a:latin typeface="Calibri"/>
      <a:ea typeface="Calibri"/>
      <a:cs typeface="Calibri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Sheets">
    <a:dk1>
      <a:srgbClr val="000000"/>
    </a:dk1>
    <a:lt1>
      <a:srgbClr val="FFFFFF"/>
    </a:lt1>
    <a:dk2>
      <a:srgbClr val="000000"/>
    </a:dk2>
    <a:lt2>
      <a:srgbClr val="FFFFFF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0563C1"/>
    </a:folHlink>
  </a:clrScheme>
  <a:fontScheme name="Sheets">
    <a:majorFont>
      <a:latin typeface="Calibri"/>
      <a:ea typeface="Calibri"/>
      <a:cs typeface="Calibri"/>
    </a:majorFont>
    <a:minorFont>
      <a:latin typeface="Calibri"/>
      <a:ea typeface="Calibri"/>
      <a:cs typeface="Calibri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Sheets">
    <a:dk1>
      <a:srgbClr val="000000"/>
    </a:dk1>
    <a:lt1>
      <a:srgbClr val="FFFFFF"/>
    </a:lt1>
    <a:dk2>
      <a:srgbClr val="000000"/>
    </a:dk2>
    <a:lt2>
      <a:srgbClr val="FFFFFF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0563C1"/>
    </a:folHlink>
  </a:clrScheme>
  <a:fontScheme name="Sheets">
    <a:majorFont>
      <a:latin typeface="Calibri"/>
      <a:ea typeface="Calibri"/>
      <a:cs typeface="Calibri"/>
    </a:majorFont>
    <a:minorFont>
      <a:latin typeface="Calibri"/>
      <a:ea typeface="Calibri"/>
      <a:cs typeface="Calibri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Sheets">
    <a:dk1>
      <a:srgbClr val="000000"/>
    </a:dk1>
    <a:lt1>
      <a:srgbClr val="FFFFFF"/>
    </a:lt1>
    <a:dk2>
      <a:srgbClr val="000000"/>
    </a:dk2>
    <a:lt2>
      <a:srgbClr val="FFFFFF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0563C1"/>
    </a:folHlink>
  </a:clrScheme>
  <a:fontScheme name="Sheets">
    <a:majorFont>
      <a:latin typeface="Calibri"/>
      <a:ea typeface="Calibri"/>
      <a:cs typeface="Calibri"/>
    </a:majorFont>
    <a:minorFont>
      <a:latin typeface="Calibri"/>
      <a:ea typeface="Calibri"/>
      <a:cs typeface="Calibri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Sheets">
    <a:dk1>
      <a:srgbClr val="000000"/>
    </a:dk1>
    <a:lt1>
      <a:srgbClr val="FFFFFF"/>
    </a:lt1>
    <a:dk2>
      <a:srgbClr val="000000"/>
    </a:dk2>
    <a:lt2>
      <a:srgbClr val="FFFFFF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0563C1"/>
    </a:folHlink>
  </a:clrScheme>
  <a:fontScheme name="Sheets">
    <a:majorFont>
      <a:latin typeface="Calibri"/>
      <a:ea typeface="Calibri"/>
      <a:cs typeface="Calibri"/>
    </a:majorFont>
    <a:minorFont>
      <a:latin typeface="Calibri"/>
      <a:ea typeface="Calibri"/>
      <a:cs typeface="Calibri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Sheets">
    <a:dk1>
      <a:srgbClr val="000000"/>
    </a:dk1>
    <a:lt1>
      <a:srgbClr val="FFFFFF"/>
    </a:lt1>
    <a:dk2>
      <a:srgbClr val="000000"/>
    </a:dk2>
    <a:lt2>
      <a:srgbClr val="FFFFFF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0563C1"/>
    </a:folHlink>
  </a:clrScheme>
  <a:fontScheme name="Sheets">
    <a:majorFont>
      <a:latin typeface="Calibri"/>
      <a:ea typeface="Calibri"/>
      <a:cs typeface="Calibri"/>
    </a:majorFont>
    <a:minorFont>
      <a:latin typeface="Calibri"/>
      <a:ea typeface="Calibri"/>
      <a:cs typeface="Calibri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Sheets">
    <a:dk1>
      <a:srgbClr val="000000"/>
    </a:dk1>
    <a:lt1>
      <a:srgbClr val="FFFFFF"/>
    </a:lt1>
    <a:dk2>
      <a:srgbClr val="000000"/>
    </a:dk2>
    <a:lt2>
      <a:srgbClr val="FFFFFF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0563C1"/>
    </a:folHlink>
  </a:clrScheme>
  <a:fontScheme name="Sheets">
    <a:majorFont>
      <a:latin typeface="Calibri"/>
      <a:ea typeface="Calibri"/>
      <a:cs typeface="Calibri"/>
    </a:majorFont>
    <a:minorFont>
      <a:latin typeface="Calibri"/>
      <a:ea typeface="Calibri"/>
      <a:cs typeface="Calibri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7917</TotalTime>
  <Words>1617</Words>
  <Application>Microsoft Office PowerPoint</Application>
  <PresentationFormat>Personalizado</PresentationFormat>
  <Paragraphs>230</Paragraphs>
  <Slides>31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31</vt:i4>
      </vt:variant>
    </vt:vector>
  </HeadingPairs>
  <TitlesOfParts>
    <vt:vector size="40" baseType="lpstr">
      <vt:lpstr>Arial Black</vt:lpstr>
      <vt:lpstr>Calibri</vt:lpstr>
      <vt:lpstr>Arial</vt:lpstr>
      <vt:lpstr>Codec Pro ExtraBold</vt:lpstr>
      <vt:lpstr>Nourd Heavy</vt:lpstr>
      <vt:lpstr>Century Gothic</vt:lpstr>
      <vt:lpstr>Wingdings 3</vt:lpstr>
      <vt:lpstr>Times New Roman</vt:lpstr>
      <vt:lpstr>Ion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power point</dc:title>
  <dc:creator>Yamil Gomez Rocha</dc:creator>
  <cp:lastModifiedBy>LUZ  MARINA SEVERICHE MONROY</cp:lastModifiedBy>
  <cp:revision>296</cp:revision>
  <dcterms:created xsi:type="dcterms:W3CDTF">2006-08-16T00:00:00Z</dcterms:created>
  <dcterms:modified xsi:type="dcterms:W3CDTF">2026-01-31T16:07:53Z</dcterms:modified>
  <dc:identifier>DAF4_WRTqgQ</dc:identifier>
</cp:coreProperties>
</file>